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5" r:id="rId1"/>
  </p:sldMasterIdLst>
  <p:notesMasterIdLst>
    <p:notesMasterId r:id="rId26"/>
  </p:notesMasterIdLst>
  <p:handoutMasterIdLst>
    <p:handoutMasterId r:id="rId27"/>
  </p:handoutMasterIdLst>
  <p:sldIdLst>
    <p:sldId id="798" r:id="rId2"/>
    <p:sldId id="832" r:id="rId3"/>
    <p:sldId id="833" r:id="rId4"/>
    <p:sldId id="834" r:id="rId5"/>
    <p:sldId id="824" r:id="rId6"/>
    <p:sldId id="835" r:id="rId7"/>
    <p:sldId id="813" r:id="rId8"/>
    <p:sldId id="816" r:id="rId9"/>
    <p:sldId id="814" r:id="rId10"/>
    <p:sldId id="815" r:id="rId11"/>
    <p:sldId id="825" r:id="rId12"/>
    <p:sldId id="826" r:id="rId13"/>
    <p:sldId id="757" r:id="rId14"/>
    <p:sldId id="797" r:id="rId15"/>
    <p:sldId id="810" r:id="rId16"/>
    <p:sldId id="811" r:id="rId17"/>
    <p:sldId id="836" r:id="rId18"/>
    <p:sldId id="819" r:id="rId19"/>
    <p:sldId id="820" r:id="rId20"/>
    <p:sldId id="821" r:id="rId21"/>
    <p:sldId id="830" r:id="rId22"/>
    <p:sldId id="796" r:id="rId23"/>
    <p:sldId id="831" r:id="rId24"/>
    <p:sldId id="837" r:id="rId2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851512A-FED7-49D2-9675-23CD94C4366A}">
          <p14:sldIdLst>
            <p14:sldId id="798"/>
            <p14:sldId id="832"/>
            <p14:sldId id="833"/>
            <p14:sldId id="834"/>
            <p14:sldId id="824"/>
            <p14:sldId id="835"/>
            <p14:sldId id="813"/>
            <p14:sldId id="816"/>
            <p14:sldId id="814"/>
            <p14:sldId id="815"/>
            <p14:sldId id="825"/>
            <p14:sldId id="826"/>
            <p14:sldId id="757"/>
            <p14:sldId id="797"/>
            <p14:sldId id="810"/>
            <p14:sldId id="811"/>
            <p14:sldId id="836"/>
            <p14:sldId id="819"/>
            <p14:sldId id="820"/>
            <p14:sldId id="821"/>
            <p14:sldId id="830"/>
            <p14:sldId id="796"/>
            <p14:sldId id="831"/>
            <p14:sldId id="8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CCFF"/>
    <a:srgbClr val="3E41B2"/>
    <a:srgbClr val="FEB80A"/>
    <a:srgbClr val="FC950C"/>
    <a:srgbClr val="62A82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A601E8-7855-4D32-89F4-8D0EAAD7BE61}" v="96" dt="2025-11-24T09:02:57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88" autoAdjust="0"/>
    <p:restoredTop sz="74944" autoAdjust="0"/>
  </p:normalViewPr>
  <p:slideViewPr>
    <p:cSldViewPr>
      <p:cViewPr varScale="1">
        <p:scale>
          <a:sx n="79" d="100"/>
          <a:sy n="79" d="100"/>
        </p:scale>
        <p:origin x="20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732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911" y="0"/>
            <a:ext cx="2946144" cy="496732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 smtClean="0"/>
            </a:lvl1pPr>
          </a:lstStyle>
          <a:p>
            <a:pPr>
              <a:defRPr/>
            </a:pPr>
            <a:fld id="{49E1FB11-70E7-45FF-A062-78BD1AA237FB}" type="datetimeFigureOut">
              <a:rPr lang="de-DE"/>
              <a:pPr>
                <a:defRPr/>
              </a:pPr>
              <a:t>15.02.2026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309"/>
            <a:ext cx="2946145" cy="496731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911" y="9428309"/>
            <a:ext cx="2946144" cy="496731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82CBEFD-7775-461E-BBD3-70FF0699807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774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732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911" y="0"/>
            <a:ext cx="2946144" cy="496732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C74BC7-4068-4BA2-8B29-937EED33A62D}" type="datetimeFigureOut">
              <a:rPr lang="de-DE"/>
              <a:pPr>
                <a:defRPr/>
              </a:pPr>
              <a:t>15.02.2026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254" y="4714953"/>
            <a:ext cx="5437168" cy="4467387"/>
          </a:xfrm>
          <a:prstGeom prst="rect">
            <a:avLst/>
          </a:prstGeom>
        </p:spPr>
        <p:txBody>
          <a:bodyPr vert="horz" lIns="92519" tIns="46259" rIns="92519" bIns="46259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309"/>
            <a:ext cx="2946145" cy="496731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911" y="9428309"/>
            <a:ext cx="2946144" cy="496731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B59BB9-EE97-455A-A853-F7193B2002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07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59BB9-EE97-455A-A853-F7193B20024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195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517A3-60D8-A8EF-F6DD-E9CF13E68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0DCC7B2-DFFC-C3E2-B845-97AD782B8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461C8DA-08FF-A12A-B080-2F4D36033C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14DA63-6B88-5E7D-B22B-FA064B3BD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59BB9-EE97-455A-A853-F7193B20024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850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1CC2B-E08B-2B67-586D-3AB2AD873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3029DA4-929A-D217-1EB9-9D2035B2F9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587A820-514B-EED2-0B6A-B6DABDA819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190"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1CCC37-B121-F578-06FF-064629240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59BB9-EE97-455A-A853-F7193B20024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437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59BB9-EE97-455A-A853-F7193B20024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289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59BB9-EE97-455A-A853-F7193B20024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8780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59BB9-EE97-455A-A853-F7193B20024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868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Jede Betrachtungsebene können wir in Form bestimmter Materialien darstellen und sie derart erfahrbar machen und verbalisieren (lassen).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59BB9-EE97-455A-A853-F7193B20024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628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D960D-485A-8D07-315A-5BDBD2817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6B5AD4F-0933-FCBB-14D4-C0B010FE66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07C93DB-FBF6-B695-31E7-6CE075A76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190"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FEDA2C-7BC6-D1B5-B24A-E786D1C4D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59BB9-EE97-455A-A853-F7193B20024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135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Andreas Böhm, 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59BB9-EE97-455A-A853-F7193B200246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307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Quelle: Andreas Böhm, 2020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59BB9-EE97-455A-A853-F7193B200246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097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Quelle: Andreas Böhm, 2020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59BB9-EE97-455A-A853-F7193B200246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50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59BB9-EE97-455A-A853-F7193B20024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451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546DC-4CFE-C23B-EE64-4F5C26116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9626D4C-1E82-CFD1-8203-7ED3AD6F54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3378010-3567-B8F0-FDCF-E1AC7A632D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190"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03DBC0-1D7D-12F9-C00C-1937D1D04C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59BB9-EE97-455A-A853-F7193B200246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830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190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59BB9-EE97-455A-A853-F7193B200246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003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93821-46F6-59F0-26FA-955CA8132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0C11864-2049-51BC-ED3B-EC4ED9571A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FC6F3D3-66E7-2D34-072B-131469445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190"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74E041-4ABB-B6BE-3F35-52254D0411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59BB9-EE97-455A-A853-F7193B200246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966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7BE29-9FEA-78AD-3045-7B6F0BB7D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228FC1B-1558-05BD-23B6-DB8E2245F1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92CD202-42D1-AD1E-7B0F-E6D443860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190"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A0F7CB-15A6-0352-8C0C-EBDB270703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59BB9-EE97-455A-A853-F7193B200246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46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EABF7-C1BA-5AED-8D99-09655DE07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4950FEB-4775-87C4-E2AD-48A1D5945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4A67BDB-9CBC-3912-2B43-8A57A53C72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6984B2-414A-249B-4101-CBBA3A1AB2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59BB9-EE97-455A-A853-F7193B20024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115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085CD-6BF5-DDC2-5B35-4347B21D5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CB91E84-F458-1536-F947-2ADA73A3F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36BC079-0AC5-CC5A-2E90-8840852AF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6B4127-8E21-79E7-CB2D-2109A9373F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59BB9-EE97-455A-A853-F7193B20024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658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11C53-E853-AA70-A566-9D132E025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56CAC94-1D3B-EA97-4D53-0F4C3B461D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2FBFE88-5207-8424-42BB-0ED966BBEF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A14E210-6F73-6047-D9E3-046B49BE8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59BB9-EE97-455A-A853-F7193B20024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678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59BB9-EE97-455A-A853-F7193B20024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433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Schüler:innen müssen urteils- und handlungsfähig gemacht werden!</a:t>
            </a:r>
            <a:br>
              <a:rPr lang="de-DE" dirty="0"/>
            </a:br>
            <a:r>
              <a:rPr lang="de-DE" dirty="0"/>
              <a:t>Bildquelle: https://www.deutschlandfunk.de/studie-planetare-grenzen-ueberschritten-lebensgrundlage-mensch-100.html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59BB9-EE97-455A-A853-F7193B20024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47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59BB9-EE97-455A-A853-F7193B20024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168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Es ginge auch ohne diskursive Phasen … aber dann hätten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de-DE" dirty="0"/>
              <a:t>Diejenigen weniger gelernt, die erst hier zu einem Verständnis kommen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de-DE" dirty="0"/>
              <a:t>Die Lehrenden keine Gelegenheit, „in die Köpfe zu schauen“, Dinge richtig zu stellen oder zu pointieren 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59BB9-EE97-455A-A853-F7193B20024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64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11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9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FEF9-69D0-4F8C-A336-59491FBEDC4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64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2/15/2026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AkadDir W. Wagner, Didaktik der Chemie, Universität Bayreuth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73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Tm="4000">
        <p:fade/>
      </p:transition>
    </mc:Fallback>
  </mc:AlternateContent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2/15/2026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AkadDir W. Wagner, Didaktik der Chemie, Universität Bayreuth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87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Tm="4000">
        <p:fade/>
      </p:transition>
    </mc:Fallback>
  </mc:AlternateContent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36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44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11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2/15/2026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AkadDir W. Wagner, Didaktik der Chemie, Universität Bayreuth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02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Tm="4000">
        <p:fade/>
      </p:transition>
    </mc:Fallback>
  </mc:AlternateContent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33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00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89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2/15/2026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0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2/15/2026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AkadDir W. Wagner, Didaktik der Chemie, Universität Bayreuth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32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Tm="4000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F20C816-D99D-45F6-A647-E207E0132C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0758" y="3752849"/>
            <a:ext cx="377919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4000" noProof="0" dirty="0"/>
              <a:t>Einige Grundgedanken</a:t>
            </a:r>
          </a:p>
        </p:txBody>
      </p:sp>
      <p:pic>
        <p:nvPicPr>
          <p:cNvPr id="12" name="Grafik 11" descr="Ein Bild, das Tisch, Kleidung, Im Haus, Wand enthält.&#10;&#10;Automatisch generierte Beschreibung">
            <a:extLst>
              <a:ext uri="{FF2B5EF4-FFF2-40B4-BE49-F238E27FC236}">
                <a16:creationId xmlns:a16="http://schemas.microsoft.com/office/drawing/2014/main" id="{C5D515E9-E05D-92FA-9F04-2BB8A02EE2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7" b="26347"/>
          <a:stretch>
            <a:fillRect/>
          </a:stretch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AAE8A5-98FB-43EB-AB4B-8008461B25B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995936" y="3752850"/>
            <a:ext cx="478611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de-DE" sz="2400" noProof="0" dirty="0"/>
              <a:t>Elemente eines wirksamen Chemieunterrichts in einer superdiversen und zugleich hochgenormten Umgebung.</a:t>
            </a:r>
          </a:p>
        </p:txBody>
      </p:sp>
    </p:spTree>
    <p:extLst>
      <p:ext uri="{BB962C8B-B14F-4D97-AF65-F5344CB8AC3E}">
        <p14:creationId xmlns:p14="http://schemas.microsoft.com/office/powerpoint/2010/main" val="1189922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1946" y="148929"/>
            <a:ext cx="4920107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>
              <a:solidFill>
                <a:schemeClr val="bg1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3C7514C-9A18-40C9-B517-A75E6015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273" y="1380754"/>
            <a:ext cx="4171453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DE" sz="42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Raum geben? </a:t>
            </a:r>
            <a:br>
              <a:rPr lang="de-DE" sz="42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de-DE" sz="42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Der Unterricht enthält Phasen …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CEABB77-9DF9-47FC-A344-5C965FA86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6273" y="4076802"/>
            <a:ext cx="4171453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de-DE" sz="15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in denen sich die Lernenden eigenständig und aktiv mit den Sachverhalten auseinandersetzen.</a:t>
            </a:r>
          </a:p>
          <a:p>
            <a:pPr algn="ctr"/>
            <a:r>
              <a:rPr lang="de-DE" sz="15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in denen die Lerngruppe zusammen den Lernzuwachs präsentiert, diskutiert und sichert.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1870589" y="6170"/>
            <a:ext cx="5112196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0746" y="5310973"/>
            <a:ext cx="529461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51276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5F4432-A835-DF47-C26F-BCBDFE37B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427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>
              <a:solidFill>
                <a:schemeClr val="tx1"/>
              </a:solidFill>
            </a:endParaRPr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8521" y="3334786"/>
            <a:ext cx="145668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732372" y="1469901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4EB105C-FEE7-BCCD-A226-9F3C6AF29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950" y="1939159"/>
            <a:ext cx="5733470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de-DE" sz="47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 ginge auch ohne diskursive Phasen … aber dann hätten </a:t>
            </a:r>
            <a:br>
              <a:rPr lang="de-DE" sz="47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de-DE" sz="47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884B6B4-B4D6-774B-2A6A-CBB2C129C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8950" y="4782320"/>
            <a:ext cx="5733470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de-DE" sz="19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diejenigen weniger gelernt, die erst hier zu einem Verständnis kommen.</a:t>
            </a:r>
          </a:p>
          <a:p>
            <a:pPr algn="r"/>
            <a:r>
              <a:rPr lang="de-DE" sz="19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die Lehrenden keine Gelegenheit, „in die Köpfe zu schauen“, Dinge richtig zu stellen oder zu pointieren.</a:t>
            </a:r>
          </a:p>
        </p:txBody>
      </p:sp>
    </p:spTree>
    <p:extLst>
      <p:ext uri="{BB962C8B-B14F-4D97-AF65-F5344CB8AC3E}">
        <p14:creationId xmlns:p14="http://schemas.microsoft.com/office/powerpoint/2010/main" val="3586391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A9F624-AC4F-625D-3507-C808C96AB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>
              <a:solidFill>
                <a:schemeClr val="tx1"/>
              </a:solidFill>
            </a:endParaRPr>
          </a:p>
        </p:txBody>
      </p:sp>
      <p:sp>
        <p:nvSpPr>
          <p:cNvPr id="9" name="Arc 12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4377" y="775849"/>
            <a:ext cx="2240924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EAF81EC-CA0C-6929-63E2-42F7289A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837" y="1268760"/>
            <a:ext cx="3350844" cy="465361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de-DE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Guter Chemieunterricht versetzt Lernende in die Lage und gibt ihnen den Raum, Sachverhalte zu </a:t>
            </a:r>
            <a:r>
              <a:rPr lang="de-DE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erläutern</a:t>
            </a:r>
            <a:r>
              <a:rPr lang="de-DE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zu </a:t>
            </a:r>
            <a:r>
              <a:rPr lang="de-DE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beurteilen</a:t>
            </a:r>
            <a:r>
              <a:rPr lang="de-DE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und ihr Wissen zu vernetzen.</a:t>
            </a:r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8276" y="366810"/>
            <a:ext cx="4593285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pic>
        <p:nvPicPr>
          <p:cNvPr id="3" name="Grafik 2" descr="Ein Bild, das Text, Kreis, Grafiken, Poster enthält.&#10;&#10;KI-generierte Inhalte können fehlerhaft sein.">
            <a:extLst>
              <a:ext uri="{FF2B5EF4-FFF2-40B4-BE49-F238E27FC236}">
                <a16:creationId xmlns:a16="http://schemas.microsoft.com/office/drawing/2014/main" id="{34807198-630F-6A97-7B1E-2AEF6D79A6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80060" y="1830484"/>
            <a:ext cx="3189041" cy="3197032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7425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Word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3C7514C-9A18-40C9-B517-A75E6015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de-DE" sz="3300" noProof="0" dirty="0"/>
              <a:t>Was verbirgt sich hinter den Operatoren?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44A13C4-1D0C-46E2-9B4A-03696C689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noProof="0" dirty="0">
                <a:solidFill>
                  <a:srgbClr val="FFFF00"/>
                </a:solidFill>
              </a:rPr>
              <a:t>erläutern</a:t>
            </a:r>
            <a:endParaRPr lang="de-DE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3365BFA-703D-48CF-8D3C-B4CFF4F65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effectLst/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6900" indent="0" algn="ctr">
              <a:buNone/>
            </a:pPr>
            <a:r>
              <a:rPr lang="de-DE" sz="3200" noProof="0" dirty="0"/>
              <a:t>einen Sachverhalt durch zusätzliche Informationen (z. B. chemische Formeln und Gleichungen) veranschaulichen und verständlich machen</a:t>
            </a:r>
            <a:endParaRPr lang="de-DE" sz="3200" noProof="0" dirty="0">
              <a:latin typeface="+mj-lt"/>
              <a:ea typeface="+mj-ea"/>
            </a:endParaRP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E9B1B61-AFC6-41B6-AC52-FBB3A89A5D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79170" y="1835255"/>
            <a:ext cx="3671498" cy="544883"/>
          </a:xfrm>
        </p:spPr>
        <p:txBody>
          <a:bodyPr/>
          <a:lstStyle/>
          <a:p>
            <a:r>
              <a:rPr lang="de-DE" b="1" noProof="0" dirty="0">
                <a:solidFill>
                  <a:srgbClr val="FFFF00"/>
                </a:solidFill>
                <a:latin typeface="+mj-lt"/>
                <a:ea typeface="+mj-ea"/>
              </a:rPr>
              <a:t>beurteilen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9158E34B-443E-4273-AB78-40B28FF1519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36900" indent="0" algn="ctr">
              <a:buNone/>
            </a:pPr>
            <a:r>
              <a:rPr lang="de-DE" sz="3200" noProof="0" dirty="0"/>
              <a:t>zu einem Sachverhalt eine selbstständige Einschätzung unter Verwendung von Fachwissen und Fachmethoden begründet formulieren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17296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92065-BCDC-48CD-A625-B6BB949B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54" y="1361544"/>
            <a:ext cx="4174686" cy="3534344"/>
          </a:xfrm>
        </p:spPr>
        <p:txBody>
          <a:bodyPr>
            <a:normAutofit fontScale="90000"/>
          </a:bodyPr>
          <a:lstStyle/>
          <a:p>
            <a:r>
              <a:rPr lang="de-DE" noProof="0" dirty="0"/>
              <a:t>Das „Erklären, Erläutern, Verstehen …“ erfolgt  im Chemieunterricht auf verschiedenen Abstraktionsebenen und in verschiedenen Darstellungsebenen!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7A8A36B-713C-7457-6CED-B7D9135325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2168860"/>
            <a:ext cx="2520279" cy="252027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78179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2314A5B-942A-4982-913C-9D6F324FAF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15317" y="-3858317"/>
            <a:ext cx="14574635" cy="145746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69099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Tm="4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DD01165-D3E1-78A5-84A5-376D5E7F85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8000" y="45000"/>
            <a:ext cx="6768000" cy="6768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55374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Tm="4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690FF1-F584-C325-5EEB-D4BAB688C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>
              <a:solidFill>
                <a:schemeClr val="tx1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4377" y="775849"/>
            <a:ext cx="2240924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374D795-28C7-0CEA-1272-5D85DE3E3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0553" y="647593"/>
            <a:ext cx="3350844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DE" sz="24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Guter Chemieunterricht versetzt Lernende in die Lage und gibt ihnen den Raum, Sachverhalte zu erläutern, zu beurteilen und ihr Wissen zu </a:t>
            </a:r>
            <a:r>
              <a:rPr lang="de-DE" sz="2400" b="1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vernetzen</a:t>
            </a:r>
            <a:r>
              <a:rPr lang="de-DE" sz="24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8276" y="366810"/>
            <a:ext cx="4593285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pic>
        <p:nvPicPr>
          <p:cNvPr id="2" name="Grafik 3" descr="Ein Bild, das Foto, Monitor, Laptop, Bildschirm enthält.&#10;&#10;Mit sehr hoher Zuverlässigkeit generierte Beschreibung">
            <a:extLst>
              <a:ext uri="{FF2B5EF4-FFF2-40B4-BE49-F238E27FC236}">
                <a16:creationId xmlns:a16="http://schemas.microsoft.com/office/drawing/2014/main" id="{637773E5-55D1-9BCB-56DF-0E43E0794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60" y="2241082"/>
            <a:ext cx="3189041" cy="2375835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20126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Word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6DF2555-DBAE-4354-B5D0-752748AE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3" name="Grafik 3" descr="Ein Bild, das Foto, Monitor, Laptop, Bildschirm enthält.&#10;&#10;Mit sehr hoher Zuverlässigkeit generierte Beschreibung">
            <a:extLst>
              <a:ext uri="{FF2B5EF4-FFF2-40B4-BE49-F238E27FC236}">
                <a16:creationId xmlns:a16="http://schemas.microsoft.com/office/drawing/2014/main" id="{4454F268-22AD-431A-ADD8-C6FDE02F0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1709"/>
            <a:ext cx="9096052" cy="678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51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Tm="4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B92594C-10AF-4078-A1B6-EA4007F3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3" name="Grafik 3">
            <a:extLst>
              <a:ext uri="{FF2B5EF4-FFF2-40B4-BE49-F238E27FC236}">
                <a16:creationId xmlns:a16="http://schemas.microsoft.com/office/drawing/2014/main" id="{E572CF7D-0F77-4441-8981-5CD00C72B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-53700"/>
            <a:ext cx="9147424" cy="683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99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C7209F-A665-BBA0-E64C-2A9CFDC20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CC57ED3-5821-6552-23AB-406CD39CD8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9512" y="1153572"/>
            <a:ext cx="2735913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36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Für die Gesellschaft und insbesondere das Bildungs-system gilt</a:t>
            </a:r>
          </a:p>
        </p:txBody>
      </p:sp>
      <p:sp>
        <p:nvSpPr>
          <p:cNvPr id="2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B764CD-812D-3486-71C4-8ADBE16AA824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335481" y="591345"/>
            <a:ext cx="5179868" cy="233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de-DE" noProof="0" dirty="0"/>
              <a:t>Superdiversität ist für Kinder reale Normalität und schafft eine heterogene Lebenswelt, wie sie noch nie da gewesen ist. </a:t>
            </a:r>
            <a:r>
              <a:rPr lang="de-DE" sz="1200" noProof="0" dirty="0"/>
              <a:t>El-</a:t>
            </a:r>
            <a:r>
              <a:rPr lang="de-DE" sz="1200" noProof="0" dirty="0" err="1"/>
              <a:t>Mafaalani</a:t>
            </a:r>
            <a:r>
              <a:rPr lang="de-DE" sz="1200" noProof="0" dirty="0"/>
              <a:t>, Aladin (2025): Superdiverse Kindheiten. In: El-</a:t>
            </a:r>
            <a:r>
              <a:rPr lang="de-DE" sz="1200" noProof="0" dirty="0" err="1"/>
              <a:t>Mafaalani</a:t>
            </a:r>
            <a:r>
              <a:rPr lang="de-DE" sz="1200" noProof="0" dirty="0"/>
              <a:t> et. al (Hrsg.): Kinder. Minderheit ohne Schutz. Aufwachsen in der alternden Gesellschaft. (S.65-86).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2306A28A-DC2A-B651-D3EB-C79667C5EE6C}"/>
              </a:ext>
            </a:extLst>
          </p:cNvPr>
          <p:cNvSpPr txBox="1">
            <a:spLocks/>
          </p:cNvSpPr>
          <p:nvPr/>
        </p:nvSpPr>
        <p:spPr>
          <a:xfrm>
            <a:off x="3335481" y="3565128"/>
            <a:ext cx="5179868" cy="23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noProof="0" dirty="0"/>
              <a:t>Gleichaltrige machen den gleichen Inhalt im gleichen Tempo. Innerhalb des genormten Systems kann man aber schlaue Dinge wie Progression machen.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noProof="0" dirty="0"/>
              <a:t>Bob Blume in Tech, KI &amp; Schmetterlinge, KI und Bildung : Dreamteam oder Hüllenduo? Ein Podcast von  Sascha Lobo, 08.10.2025</a:t>
            </a:r>
          </a:p>
        </p:txBody>
      </p:sp>
    </p:spTree>
    <p:extLst>
      <p:ext uri="{BB962C8B-B14F-4D97-AF65-F5344CB8AC3E}">
        <p14:creationId xmlns:p14="http://schemas.microsoft.com/office/powerpoint/2010/main" val="1716883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84A7E7D-C7A0-447B-8B9D-75F63064D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3" name="Grafik 3">
            <a:extLst>
              <a:ext uri="{FF2B5EF4-FFF2-40B4-BE49-F238E27FC236}">
                <a16:creationId xmlns:a16="http://schemas.microsoft.com/office/drawing/2014/main" id="{D8D6454E-ADEC-4EF2-8542-22223963D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74"/>
            <a:ext cx="9147424" cy="68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1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Tm="4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2EBA4B-3DDE-8318-9951-E6ACB132B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>
              <a:solidFill>
                <a:schemeClr val="tx1"/>
              </a:solidFill>
            </a:endParaRPr>
          </a:p>
        </p:txBody>
      </p:sp>
      <p:sp>
        <p:nvSpPr>
          <p:cNvPr id="9" name="Arc 12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4377" y="775849"/>
            <a:ext cx="2240924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BB55C9D-F07D-831E-F0A7-F43790245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457" y="1916573"/>
            <a:ext cx="3350844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DE" sz="24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Beispiel</a:t>
            </a:r>
            <a:r>
              <a:rPr lang="de-DE" sz="2400" dirty="0">
                <a:solidFill>
                  <a:srgbClr val="FFFFFF"/>
                </a:solidFill>
              </a:rPr>
              <a:t>e hierzu finden Sie auf www.lncu.de</a:t>
            </a:r>
            <a:endParaRPr lang="de-DE" sz="2400" b="1" kern="1200" noProof="0" dirty="0">
              <a:solidFill>
                <a:srgbClr val="FFFFFF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8276" y="366810"/>
            <a:ext cx="4593285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630AF64-3A81-683E-54D1-E1ADD4C8D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60" y="1914206"/>
            <a:ext cx="3189041" cy="3029588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0622747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9C44D97-BA37-49F0-8789-6ADFF5B7F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963506"/>
            <a:ext cx="2805611" cy="48276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de-DE" sz="4000" noProof="0" dirty="0"/>
              <a:t>… und wir Lehrenden?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BCCECC15-8D72-4398-A4C5-E6C94A4C2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80823" y="963507"/>
            <a:ext cx="4469844" cy="4827694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noProof="0" dirty="0">
                <a:solidFill>
                  <a:schemeClr val="tx1"/>
                </a:solidFill>
              </a:rPr>
              <a:t>gestalten das alles,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noProof="0" dirty="0">
                <a:solidFill>
                  <a:schemeClr val="tx1"/>
                </a:solidFill>
              </a:rPr>
              <a:t>instruieren, um Konstruktion  zu ermöglichen,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noProof="0" dirty="0">
                <a:solidFill>
                  <a:schemeClr val="tx1"/>
                </a:solidFill>
              </a:rPr>
              <a:t>lassen unseren „Diagnose-Radar“ laufen,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noProof="0" dirty="0">
                <a:solidFill>
                  <a:schemeClr val="tx1"/>
                </a:solidFill>
              </a:rPr>
              <a:t>erkennen Lernhindernisse,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noProof="0" dirty="0">
                <a:solidFill>
                  <a:schemeClr val="tx1"/>
                </a:solidFill>
              </a:rPr>
              <a:t>steuern und fokussieren als Fachmenschen,</a:t>
            </a:r>
          </a:p>
          <a:p>
            <a:pPr defTabSz="925190">
              <a:defRPr/>
            </a:pPr>
            <a:r>
              <a:rPr lang="de-DE" sz="2400" noProof="0" dirty="0"/>
              <a:t>… sind in hohem Maße wichtig!</a:t>
            </a:r>
          </a:p>
        </p:txBody>
      </p:sp>
    </p:spTree>
    <p:extLst>
      <p:ext uri="{BB962C8B-B14F-4D97-AF65-F5344CB8AC3E}">
        <p14:creationId xmlns:p14="http://schemas.microsoft.com/office/powerpoint/2010/main" val="1203267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Word"/>
      </p:transition>
    </mc:Choice>
    <mc:Fallback xmlns="">
      <p:transition spd="slow" advTm="4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F18648-CEED-0AAA-BA44-12737E39B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C89EBED-59A4-D7EC-85A3-BB3F0CFB5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44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Was soll Schule noch?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8AA39BC1-A4FD-8EF1-EE1E-96981104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27614" y="3808884"/>
            <a:ext cx="4749495" cy="194421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l"/>
            <a:r>
              <a:rPr lang="de-DE" sz="2400" noProof="0" dirty="0">
                <a:effectLst/>
              </a:rPr>
              <a:t>„Jedes Kind braucht mindestens eine erwachsene Person, die unvernünftig stark an ihm oder ihr interessiert ist und es bedingungslos unterstützt.“</a:t>
            </a:r>
          </a:p>
          <a:p>
            <a:pPr algn="l" fontAlgn="ctr"/>
            <a:r>
              <a:rPr lang="de-DE" sz="1800" noProof="0" dirty="0">
                <a:effectLst/>
              </a:rPr>
              <a:t>Aladin El‑</a:t>
            </a:r>
            <a:r>
              <a:rPr lang="de-DE" sz="1800" noProof="0" dirty="0" err="1">
                <a:effectLst/>
              </a:rPr>
              <a:t>Mafaalani</a:t>
            </a:r>
            <a:r>
              <a:rPr lang="de-DE" sz="1800" noProof="0" dirty="0">
                <a:effectLst/>
              </a:rPr>
              <a:t> nach Bronfenbrenner</a:t>
            </a:r>
            <a:endParaRPr lang="de-DE" sz="1800" noProof="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EF8E65B-8BAB-0671-E60F-F47BB8929F58}"/>
              </a:ext>
            </a:extLst>
          </p:cNvPr>
          <p:cNvSpPr txBox="1"/>
          <p:nvPr/>
        </p:nvSpPr>
        <p:spPr>
          <a:xfrm rot="21129744">
            <a:off x="3783430" y="1018276"/>
            <a:ext cx="42839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de-DE" sz="2800" noProof="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</a:rPr>
              <a:t>„Schule muss ein Erfahrungsraum werden“</a:t>
            </a:r>
          </a:p>
        </p:txBody>
      </p:sp>
    </p:spTree>
    <p:extLst>
      <p:ext uri="{BB962C8B-B14F-4D97-AF65-F5344CB8AC3E}">
        <p14:creationId xmlns:p14="http://schemas.microsoft.com/office/powerpoint/2010/main" val="1499092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Word"/>
      </p:transition>
    </mc:Choice>
    <mc:Fallback xmlns="">
      <p:transition spd="slow" advTm="4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386D31-5722-DD52-C725-FF825E5A2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40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8D235B8-3D10-493F-88AC-84BB404C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Grafik 6" descr="Ein Bild, das drinnen, Person, Wand, Gruppe enthält.&#10;&#10;Automatisch generierte Beschreibung">
            <a:extLst>
              <a:ext uri="{FF2B5EF4-FFF2-40B4-BE49-F238E27FC236}">
                <a16:creationId xmlns:a16="http://schemas.microsoft.com/office/drawing/2014/main" id="{3073713C-D570-AAF4-F083-48F9077249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19"/>
          <a:stretch>
            <a:fillRect/>
          </a:stretch>
        </p:blipFill>
        <p:spPr>
          <a:xfrm>
            <a:off x="20" y="10"/>
            <a:ext cx="4572761" cy="3428990"/>
          </a:xfrm>
          <a:prstGeom prst="rect">
            <a:avLst/>
          </a:prstGeom>
        </p:spPr>
      </p:pic>
      <p:pic>
        <p:nvPicPr>
          <p:cNvPr id="2" name="Grafik 1" descr="Ein Bild, das Boden, draußen, Person, sitzend enthält.&#10;&#10;Automatisch generierte Beschreibung">
            <a:extLst>
              <a:ext uri="{FF2B5EF4-FFF2-40B4-BE49-F238E27FC236}">
                <a16:creationId xmlns:a16="http://schemas.microsoft.com/office/drawing/2014/main" id="{DA7B4EF4-B566-2960-1C4D-70397F1C80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7" b="3"/>
          <a:stretch>
            <a:fillRect/>
          </a:stretch>
        </p:blipFill>
        <p:spPr>
          <a:xfrm>
            <a:off x="4573816" y="10"/>
            <a:ext cx="4570184" cy="3428990"/>
          </a:xfrm>
          <a:prstGeom prst="rect">
            <a:avLst/>
          </a:prstGeom>
        </p:spPr>
      </p:pic>
      <p:pic>
        <p:nvPicPr>
          <p:cNvPr id="11" name="Grafik 10" descr="Ein Bild, das Kleidung, Person, draußen, Gebäude enthält.&#10;&#10;KI-generierte Inhalte können fehlerhaft sein.">
            <a:extLst>
              <a:ext uri="{FF2B5EF4-FFF2-40B4-BE49-F238E27FC236}">
                <a16:creationId xmlns:a16="http://schemas.microsoft.com/office/drawing/2014/main" id="{6D9F7D2A-0145-392A-8473-099B62B50A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/>
          <a:stretch>
            <a:fillRect/>
          </a:stretch>
        </p:blipFill>
        <p:spPr>
          <a:xfrm>
            <a:off x="5496" y="3429000"/>
            <a:ext cx="4570183" cy="3429000"/>
          </a:xfrm>
          <a:prstGeom prst="rect">
            <a:avLst/>
          </a:prstGeom>
        </p:spPr>
      </p:pic>
      <p:pic>
        <p:nvPicPr>
          <p:cNvPr id="9" name="Grafik 8" descr="Ein Bild, das draußen, Berg, Wandern, Natur enthält.&#10;&#10;KI-generierte Inhalte können fehlerhaft sein.">
            <a:extLst>
              <a:ext uri="{FF2B5EF4-FFF2-40B4-BE49-F238E27FC236}">
                <a16:creationId xmlns:a16="http://schemas.microsoft.com/office/drawing/2014/main" id="{E02D7328-792F-8B02-1C4D-CD20B0B66A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"/>
          <a:stretch>
            <a:fillRect/>
          </a:stretch>
        </p:blipFill>
        <p:spPr>
          <a:xfrm>
            <a:off x="4576395" y="3429000"/>
            <a:ext cx="4570183" cy="3429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4B174F76-3446-078C-2AAF-A40086B1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27" y="3512261"/>
            <a:ext cx="7350811" cy="20596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200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Was bedeutet das für Sie?</a:t>
            </a:r>
          </a:p>
        </p:txBody>
      </p:sp>
    </p:spTree>
    <p:extLst>
      <p:ext uri="{BB962C8B-B14F-4D97-AF65-F5344CB8AC3E}">
        <p14:creationId xmlns:p14="http://schemas.microsoft.com/office/powerpoint/2010/main" val="1399311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Word"/>
      </p:transition>
    </mc:Choice>
    <mc:Fallback xmlns="">
      <p:transition spd="slow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63FCE9-B08D-C13B-3D49-DD6952798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DB328C6B-B2A2-23F0-4D28-1F91617FB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D596B282-1ECE-2242-A4B8-13DEC2A6B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07D56C7-0626-D0E9-BE06-10EDAE37C3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9512" y="1153572"/>
            <a:ext cx="2735913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3600" noProof="0" dirty="0">
                <a:solidFill>
                  <a:srgbClr val="FFFFFF"/>
                </a:solidFill>
              </a:rPr>
              <a:t>Schule sollte gleichzeitig</a:t>
            </a:r>
            <a:endParaRPr lang="de-DE" sz="3600" kern="1200" noProof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Arc 13">
            <a:extLst>
              <a:ext uri="{FF2B5EF4-FFF2-40B4-BE49-F238E27FC236}">
                <a16:creationId xmlns:a16="http://schemas.microsoft.com/office/drawing/2014/main" id="{F622C7D8-59C7-C61A-C08C-A7AC0C6AA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C80C5B-A57E-5730-5C50-FB733FEDCC4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302680" y="1035767"/>
            <a:ext cx="5179868" cy="1771372"/>
          </a:xfr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de-DE" noProof="0" dirty="0"/>
              <a:t>ein Ort sein, der Superdiversität gerecht wird und an dem sich Menschen individuell beachtet fühlen …</a:t>
            </a:r>
            <a:endParaRPr lang="de-DE" sz="1200" noProof="0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8AC2EA8D-1034-0264-8E21-4DBBBBA95A04}"/>
              </a:ext>
            </a:extLst>
          </p:cNvPr>
          <p:cNvSpPr txBox="1">
            <a:spLocks/>
          </p:cNvSpPr>
          <p:nvPr/>
        </p:nvSpPr>
        <p:spPr>
          <a:xfrm>
            <a:off x="3302680" y="3963797"/>
            <a:ext cx="5179868" cy="14184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noProof="0" dirty="0">
                <a:solidFill>
                  <a:schemeClr val="bg1"/>
                </a:solidFill>
              </a:rPr>
              <a:t>ein Ort sein, der ein Lernen im Sinne einer Progression möglich macht …</a:t>
            </a:r>
            <a:endParaRPr lang="de-DE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33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48509B-282E-C963-F61A-DB3FE8481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noProof="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35" name="Block Arc 34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63" y="1516981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noProof="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noProof="0" dirty="0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83E491D4-7D6D-7BB9-4371-2103D99FA6B1}"/>
              </a:ext>
            </a:extLst>
          </p:cNvPr>
          <p:cNvSpPr txBox="1">
            <a:spLocks/>
          </p:cNvSpPr>
          <p:nvPr/>
        </p:nvSpPr>
        <p:spPr>
          <a:xfrm>
            <a:off x="66021" y="5831118"/>
            <a:ext cx="4758457" cy="97016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noProof="0" dirty="0">
                <a:solidFill>
                  <a:schemeClr val="bg1"/>
                </a:solidFill>
              </a:rPr>
              <a:t>Genormtes </a:t>
            </a:r>
            <a:r>
              <a:rPr lang="de-DE" noProof="0">
                <a:solidFill>
                  <a:schemeClr val="bg1"/>
                </a:solidFill>
              </a:rPr>
              <a:t>Lernen mit einer </a:t>
            </a:r>
            <a:r>
              <a:rPr lang="de-DE" noProof="0" dirty="0">
                <a:solidFill>
                  <a:schemeClr val="bg1"/>
                </a:solidFill>
              </a:rPr>
              <a:t>Progression ermöglichen</a:t>
            </a:r>
            <a:endParaRPr lang="de-DE" sz="1200" noProof="0" dirty="0">
              <a:solidFill>
                <a:schemeClr val="bg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CEB346-795A-6183-E6C4-92717A49D86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927614" y="163561"/>
            <a:ext cx="4168866" cy="871890"/>
          </a:xfr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de-DE" noProof="0" dirty="0">
                <a:solidFill>
                  <a:schemeClr val="bg1"/>
                </a:solidFill>
              </a:rPr>
              <a:t>Superdiversität und individuelle Beachtung</a:t>
            </a:r>
          </a:p>
        </p:txBody>
      </p:sp>
      <p:cxnSp>
        <p:nvCxnSpPr>
          <p:cNvPr id="8" name="Verbinder: gekrümmt 7">
            <a:extLst>
              <a:ext uri="{FF2B5EF4-FFF2-40B4-BE49-F238E27FC236}">
                <a16:creationId xmlns:a16="http://schemas.microsoft.com/office/drawing/2014/main" id="{26FD0C08-6EE3-D67B-4F71-FB36A28B8994}"/>
              </a:ext>
            </a:extLst>
          </p:cNvPr>
          <p:cNvCxnSpPr>
            <a:cxnSpLocks/>
          </p:cNvCxnSpPr>
          <p:nvPr/>
        </p:nvCxnSpPr>
        <p:spPr>
          <a:xfrm rot="5400000">
            <a:off x="1331446" y="1181492"/>
            <a:ext cx="4795667" cy="4566797"/>
          </a:xfrm>
          <a:prstGeom prst="curvedConnector3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48FA685-5265-B859-FEFC-935FEA354AC4}"/>
              </a:ext>
            </a:extLst>
          </p:cNvPr>
          <p:cNvSpPr txBox="1">
            <a:spLocks/>
          </p:cNvSpPr>
          <p:nvPr/>
        </p:nvSpPr>
        <p:spPr>
          <a:xfrm>
            <a:off x="3525964" y="2724570"/>
            <a:ext cx="4758454" cy="12099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600" noProof="0" dirty="0">
                <a:solidFill>
                  <a:schemeClr val="bg1"/>
                </a:solidFill>
              </a:rPr>
              <a:t>Unterricht öffnen, so dass es für viele passt.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30B29E27-E115-2512-80A9-C18D088FF79F}"/>
              </a:ext>
            </a:extLst>
          </p:cNvPr>
          <p:cNvSpPr txBox="1">
            <a:spLocks/>
          </p:cNvSpPr>
          <p:nvPr/>
        </p:nvSpPr>
        <p:spPr>
          <a:xfrm>
            <a:off x="1047423" y="1623853"/>
            <a:ext cx="5280878" cy="9701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noProof="0" dirty="0">
                <a:solidFill>
                  <a:schemeClr val="bg1"/>
                </a:solidFill>
              </a:rPr>
              <a:t>Antworten auf die Frage finden: „Wie kann ich sonst wirksam sein?“</a:t>
            </a:r>
            <a:endParaRPr lang="de-DE" sz="1200" noProof="0" dirty="0">
              <a:solidFill>
                <a:schemeClr val="bg1"/>
              </a:solidFill>
            </a:endParaRP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29B1EF7B-EEAB-DF74-603A-FA368F34DC86}"/>
              </a:ext>
            </a:extLst>
          </p:cNvPr>
          <p:cNvSpPr txBox="1">
            <a:spLocks/>
          </p:cNvSpPr>
          <p:nvPr/>
        </p:nvSpPr>
        <p:spPr>
          <a:xfrm>
            <a:off x="1181342" y="4077080"/>
            <a:ext cx="6291421" cy="12940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noProof="0" dirty="0">
                <a:solidFill>
                  <a:schemeClr val="bg1"/>
                </a:solidFill>
              </a:rPr>
              <a:t>Reihen, Sequenzen, Stunden vom Inhalt, Ziel und dem „genormten“ Lernenden aus betrachtet so planen, dass „es passt“.</a:t>
            </a:r>
            <a:endParaRPr lang="de-DE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00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1EF02B-7081-33C9-DDEB-4D0F96A88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noProof="0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noProof="0" dirty="0"/>
          </a:p>
        </p:txBody>
      </p:sp>
      <p:pic>
        <p:nvPicPr>
          <p:cNvPr id="7" name="Grafik 6" descr="Ein Bild, das Tisch, Kleidung, Im Haus, Wand enthält.&#10;&#10;Automatisch generierte Beschreibung">
            <a:extLst>
              <a:ext uri="{FF2B5EF4-FFF2-40B4-BE49-F238E27FC236}">
                <a16:creationId xmlns:a16="http://schemas.microsoft.com/office/drawing/2014/main" id="{C5E7C06A-2BD6-9734-2B85-AE22B93DF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6" r="38887"/>
          <a:stretch/>
        </p:blipFill>
        <p:spPr>
          <a:xfrm>
            <a:off x="149714" y="596165"/>
            <a:ext cx="3398355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A91AB7C-2F43-B133-9B9A-48DA0CD99B7E}"/>
              </a:ext>
            </a:extLst>
          </p:cNvPr>
          <p:cNvSpPr txBox="1"/>
          <p:nvPr/>
        </p:nvSpPr>
        <p:spPr>
          <a:xfrm>
            <a:off x="4067945" y="1984443"/>
            <a:ext cx="4447406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3600" noProof="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Es gibt viele Aspekte für einen wirksamen (genormt geplanten) Unterricht.</a:t>
            </a:r>
          </a:p>
          <a:p>
            <a:pPr marR="0" lvl="0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3600" noProof="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Folgende sind  m. E. einige wichtige!</a:t>
            </a:r>
          </a:p>
        </p:txBody>
      </p:sp>
    </p:spTree>
    <p:extLst>
      <p:ext uri="{BB962C8B-B14F-4D97-AF65-F5344CB8AC3E}">
        <p14:creationId xmlns:p14="http://schemas.microsoft.com/office/powerpoint/2010/main" val="165251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D231CA-7FC8-904E-9CB3-B2C6940E3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EE69BE3D-B4DE-E3C7-899C-BCE22BF91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noProof="0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9A86DCDF-8325-9C64-F7DC-65D597CA2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6C01BC-8FE1-94B8-7FAE-19F484A79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noProof="0" dirty="0"/>
          </a:p>
        </p:txBody>
      </p:sp>
      <p:pic>
        <p:nvPicPr>
          <p:cNvPr id="7" name="Grafik 6" descr="Ein Bild, das Tisch, Kleidung, Im Haus, Wand enthält.&#10;&#10;Automatisch generierte Beschreibung">
            <a:extLst>
              <a:ext uri="{FF2B5EF4-FFF2-40B4-BE49-F238E27FC236}">
                <a16:creationId xmlns:a16="http://schemas.microsoft.com/office/drawing/2014/main" id="{8B349507-2931-6956-C287-548F80FCD5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6" r="38887"/>
          <a:stretch/>
        </p:blipFill>
        <p:spPr>
          <a:xfrm>
            <a:off x="149714" y="596165"/>
            <a:ext cx="3398355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C9C44D97-BA37-49F0-8789-6ADFF5B7FC63}"/>
              </a:ext>
            </a:extLst>
          </p:cNvPr>
          <p:cNvSpPr txBox="1">
            <a:spLocks/>
          </p:cNvSpPr>
          <p:nvPr/>
        </p:nvSpPr>
        <p:spPr>
          <a:xfrm>
            <a:off x="3995936" y="2348880"/>
            <a:ext cx="4483554" cy="464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de-DE" sz="3200" noProof="0" dirty="0">
                <a:latin typeface="+mn-lt"/>
                <a:ea typeface="+mn-ea"/>
                <a:cs typeface="+mn-cs"/>
              </a:rPr>
              <a:t>Wirksamer Chemieunterricht versetzt Lernende in die Lage und gibt ihnen den Raum, Sachverhalte zu erläutern, zu beurteilen und Wissen zu vernetzen.</a:t>
            </a:r>
            <a:endParaRPr lang="de-DE" sz="2200" noProof="0" dirty="0">
              <a:latin typeface="+mn-lt"/>
              <a:ea typeface="+mn-ea"/>
              <a:cs typeface="+mn-cs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de-DE" sz="2200" noProof="0" dirty="0">
                <a:latin typeface="+mn-lt"/>
                <a:ea typeface="+mn-ea"/>
                <a:cs typeface="+mn-cs"/>
              </a:rPr>
              <a:t>Gregor von Borstel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br>
              <a:rPr lang="de-DE" sz="2200" noProof="0" dirty="0">
                <a:latin typeface="+mn-lt"/>
                <a:ea typeface="+mn-ea"/>
                <a:cs typeface="+mn-cs"/>
              </a:rPr>
            </a:br>
            <a:endParaRPr lang="de-DE" sz="220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1E7008A-1F2C-0FB5-9D1D-BA56B11825FD}"/>
              </a:ext>
            </a:extLst>
          </p:cNvPr>
          <p:cNvSpPr txBox="1"/>
          <p:nvPr/>
        </p:nvSpPr>
        <p:spPr>
          <a:xfrm>
            <a:off x="3635896" y="119177"/>
            <a:ext cx="4579256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de-DE" sz="2400" noProof="0" dirty="0">
                <a:latin typeface="+mn-lt"/>
                <a:ea typeface="+mn-ea"/>
                <a:cs typeface="+mn-cs"/>
              </a:rPr>
              <a:t>Lernende werden in ihren Bedürfnissen wahrgenommen, urteils- und handlungsfähig gemacht und wachsen.</a:t>
            </a:r>
          </a:p>
        </p:txBody>
      </p:sp>
    </p:spTree>
    <p:extLst>
      <p:ext uri="{BB962C8B-B14F-4D97-AF65-F5344CB8AC3E}">
        <p14:creationId xmlns:p14="http://schemas.microsoft.com/office/powerpoint/2010/main" val="3162518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>
              <a:solidFill>
                <a:schemeClr val="tx1"/>
              </a:solidFill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3C7514C-9A18-40C9-B517-A75E6015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950" y="1939159"/>
            <a:ext cx="5733470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de-DE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Sachverhalte? Was wird unterrichtet?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CEABB77-9DF9-47FC-A344-5C965FA86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8950" y="4782320"/>
            <a:ext cx="5733470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de-DE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Bedeutsame Inhalte, die letztlich zu einem tiefergehenden, fachlich versierten Verstehen der Lebenswelt führen.</a:t>
            </a:r>
          </a:p>
        </p:txBody>
      </p:sp>
    </p:spTree>
    <p:extLst>
      <p:ext uri="{BB962C8B-B14F-4D97-AF65-F5344CB8AC3E}">
        <p14:creationId xmlns:p14="http://schemas.microsoft.com/office/powerpoint/2010/main" val="1625234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5DCE03C5-4EA6-2B23-8738-6F84F3C67386}"/>
              </a:ext>
            </a:extLst>
          </p:cNvPr>
          <p:cNvSpPr txBox="1"/>
          <p:nvPr/>
        </p:nvSpPr>
        <p:spPr>
          <a:xfrm>
            <a:off x="287016" y="6192102"/>
            <a:ext cx="88569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noProof="0" dirty="0"/>
              <a:t>Planetare Grenzen 2023: Neun Leitplanken für heute und die Zukunft</a:t>
            </a:r>
            <a:r>
              <a:rPr lang="de-DE" sz="1600" noProof="0" dirty="0"/>
              <a:t>. </a:t>
            </a:r>
          </a:p>
          <a:p>
            <a:r>
              <a:rPr lang="en-US" sz="1200" dirty="0" err="1"/>
              <a:t>DeWikiMan</a:t>
            </a:r>
            <a:r>
              <a:rPr lang="en-US" sz="1200" dirty="0"/>
              <a:t>, CC BY-SA 4.0 &lt;https://creativecommons.org/licenses/by-sa/4.0&gt;, via Wikimedia Commons</a:t>
            </a:r>
            <a:endParaRPr lang="de-DE" sz="1200" noProof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C76C076-5263-CC4D-562C-158E228B4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00" y="476672"/>
            <a:ext cx="7344816" cy="5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48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>
              <a:solidFill>
                <a:schemeClr val="tx1"/>
              </a:solidFill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3C7514C-9A18-40C9-B517-A75E6015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950" y="1939159"/>
            <a:ext cx="5733470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de-DE" sz="47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die Lage versetzen? </a:t>
            </a:r>
            <a:br>
              <a:rPr lang="de-DE" sz="47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de-DE" sz="47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Wie und womit wird unterrichtet?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CEABB77-9DF9-47FC-A344-5C965FA86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8950" y="4782320"/>
            <a:ext cx="5733470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de-DE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Methoden und Materialien mit verschiedenen Zugängen ermöglichen den Lernenden ein Verstehen</a:t>
            </a:r>
          </a:p>
        </p:txBody>
      </p:sp>
    </p:spTree>
    <p:extLst>
      <p:ext uri="{BB962C8B-B14F-4D97-AF65-F5344CB8AC3E}">
        <p14:creationId xmlns:p14="http://schemas.microsoft.com/office/powerpoint/2010/main" val="2202320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773</Words>
  <Application>Microsoft Office PowerPoint</Application>
  <PresentationFormat>Bildschirmpräsentation (4:3)</PresentationFormat>
  <Paragraphs>84</Paragraphs>
  <Slides>24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Wingdings 2</vt:lpstr>
      <vt:lpstr>Office Theme</vt:lpstr>
      <vt:lpstr>Einige Grundgedanken</vt:lpstr>
      <vt:lpstr>Für die Gesellschaft und insbesondere das Bildungs-system gilt</vt:lpstr>
      <vt:lpstr>Schule sollte gleichzeitig</vt:lpstr>
      <vt:lpstr>PowerPoint-Präsentation</vt:lpstr>
      <vt:lpstr>PowerPoint-Präsentation</vt:lpstr>
      <vt:lpstr>PowerPoint-Präsentation</vt:lpstr>
      <vt:lpstr>Sachverhalte? Was wird unterrichtet?</vt:lpstr>
      <vt:lpstr>PowerPoint-Präsentation</vt:lpstr>
      <vt:lpstr>In die Lage versetzen?  Wie und womit wird unterrichtet?</vt:lpstr>
      <vt:lpstr>Raum geben?  Der Unterricht enthält Phasen …</vt:lpstr>
      <vt:lpstr>Es ginge auch ohne diskursive Phasen … aber dann hätten  …</vt:lpstr>
      <vt:lpstr>Guter Chemieunterricht versetzt Lernende in die Lage und gibt ihnen den Raum, Sachverhalte zu erläutern, zu beurteilen und ihr Wissen zu vernetzen.</vt:lpstr>
      <vt:lpstr>Was verbirgt sich hinter den Operatoren?</vt:lpstr>
      <vt:lpstr>Das „Erklären, Erläutern, Verstehen …“ erfolgt  im Chemieunterricht auf verschiedenen Abstraktionsebenen und in verschiedenen Darstellungsebenen!</vt:lpstr>
      <vt:lpstr>PowerPoint-Präsentation</vt:lpstr>
      <vt:lpstr>PowerPoint-Präsentation</vt:lpstr>
      <vt:lpstr>Guter Chemieunterricht versetzt Lernende in die Lage und gibt ihnen den Raum, Sachverhalte zu erläutern, zu beurteilen und ihr Wissen zu vernetzen.</vt:lpstr>
      <vt:lpstr>PowerPoint-Präsentation</vt:lpstr>
      <vt:lpstr>PowerPoint-Präsentation</vt:lpstr>
      <vt:lpstr>PowerPoint-Präsentation</vt:lpstr>
      <vt:lpstr>Beispiele hierzu finden Sie auf www.lncu.de</vt:lpstr>
      <vt:lpstr>… und wir Lehrenden?</vt:lpstr>
      <vt:lpstr>Was soll Schule noch?</vt:lpstr>
      <vt:lpstr>Was bedeutet das für Sie?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Lernumgebungen</dc:title>
  <dc:creator>Gregor von Borstel</dc:creator>
  <cp:lastModifiedBy>Gregor von Borstel</cp:lastModifiedBy>
  <cp:revision>12</cp:revision>
  <dcterms:created xsi:type="dcterms:W3CDTF">2019-10-04T09:39:36Z</dcterms:created>
  <dcterms:modified xsi:type="dcterms:W3CDTF">2026-02-15T11:05:17Z</dcterms:modified>
</cp:coreProperties>
</file>