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49" autoAdjust="0"/>
    <p:restoredTop sz="94660"/>
  </p:normalViewPr>
  <p:slideViewPr>
    <p:cSldViewPr snapToGrid="0">
      <p:cViewPr>
        <p:scale>
          <a:sx n="75" d="100"/>
          <a:sy n="75" d="100"/>
        </p:scale>
        <p:origin x="291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FF51-8350-41BD-9F3F-205C2376FFB0}" type="datetimeFigureOut">
              <a:rPr lang="de-DE" smtClean="0"/>
              <a:t>07.12.2025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7EFF-08B6-4C67-B8D2-459EB9756E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8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FF51-8350-41BD-9F3F-205C2376FFB0}" type="datetimeFigureOut">
              <a:rPr lang="de-DE" smtClean="0"/>
              <a:t>07.12.2025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7EFF-08B6-4C67-B8D2-459EB9756E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68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FF51-8350-41BD-9F3F-205C2376FFB0}" type="datetimeFigureOut">
              <a:rPr lang="de-DE" smtClean="0"/>
              <a:t>07.12.2025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7EFF-08B6-4C67-B8D2-459EB9756E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507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FF51-8350-41BD-9F3F-205C2376FFB0}" type="datetimeFigureOut">
              <a:rPr lang="de-DE" smtClean="0"/>
              <a:t>07.12.2025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7EFF-08B6-4C67-B8D2-459EB9756E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75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FF51-8350-41BD-9F3F-205C2376FFB0}" type="datetimeFigureOut">
              <a:rPr lang="de-DE" smtClean="0"/>
              <a:t>07.12.2025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7EFF-08B6-4C67-B8D2-459EB9756E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9462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FF51-8350-41BD-9F3F-205C2376FFB0}" type="datetimeFigureOut">
              <a:rPr lang="de-DE" smtClean="0"/>
              <a:t>07.12.2025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7EFF-08B6-4C67-B8D2-459EB9756E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36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FF51-8350-41BD-9F3F-205C2376FFB0}" type="datetimeFigureOut">
              <a:rPr lang="de-DE" smtClean="0"/>
              <a:t>07.12.2025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7EFF-08B6-4C67-B8D2-459EB9756E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9495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FF51-8350-41BD-9F3F-205C2376FFB0}" type="datetimeFigureOut">
              <a:rPr lang="de-DE" smtClean="0"/>
              <a:t>07.12.2025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7EFF-08B6-4C67-B8D2-459EB9756E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9742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FF51-8350-41BD-9F3F-205C2376FFB0}" type="datetimeFigureOut">
              <a:rPr lang="de-DE" smtClean="0"/>
              <a:t>07.12.2025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7EFF-08B6-4C67-B8D2-459EB9756E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95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FF51-8350-41BD-9F3F-205C2376FFB0}" type="datetimeFigureOut">
              <a:rPr lang="de-DE" smtClean="0"/>
              <a:t>07.12.2025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7EFF-08B6-4C67-B8D2-459EB9756E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663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FF51-8350-41BD-9F3F-205C2376FFB0}" type="datetimeFigureOut">
              <a:rPr lang="de-DE" smtClean="0"/>
              <a:t>07.12.2025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7EFF-08B6-4C67-B8D2-459EB9756E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230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CFF51-8350-41BD-9F3F-205C2376FFB0}" type="datetimeFigureOut">
              <a:rPr lang="de-DE" smtClean="0"/>
              <a:t>07.12.2025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97EFF-08B6-4C67-B8D2-459EB9756E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43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unkel enthält.&#10;&#10;Automatisch generierte Beschreibung">
            <a:extLst>
              <a:ext uri="{FF2B5EF4-FFF2-40B4-BE49-F238E27FC236}">
                <a16:creationId xmlns:a16="http://schemas.microsoft.com/office/drawing/2014/main" id="{C3FC31F1-F4EC-42EB-ABFC-B52249EC3A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72" t="-1" r="22094" b="-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8133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unkel, Licht, schließen, Bild enthält.&#10;&#10;Automatisch generierte Beschreibung">
            <a:extLst>
              <a:ext uri="{FF2B5EF4-FFF2-40B4-BE49-F238E27FC236}">
                <a16:creationId xmlns:a16="http://schemas.microsoft.com/office/drawing/2014/main" id="{ED59075E-23EC-413D-A6C8-11668EF28B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29" r="25014" b="2238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7426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F923D10-5595-4BF1-AC86-3F8AA8BAC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00" r="-1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E8308C0-2FB8-42F6-8574-74C30FCE8383}"/>
              </a:ext>
            </a:extLst>
          </p:cNvPr>
          <p:cNvSpPr txBox="1"/>
          <p:nvPr/>
        </p:nvSpPr>
        <p:spPr>
          <a:xfrm>
            <a:off x="392906" y="5317240"/>
            <a:ext cx="8408194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Ein warmer Tag am Meer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67061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78F31B1-DE5C-CFDC-3910-0899E2969D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37" t="7600" r="13042" b="8146"/>
          <a:stretch>
            <a:fillRect/>
          </a:stretch>
        </p:blipFill>
        <p:spPr>
          <a:xfrm>
            <a:off x="0" y="0"/>
            <a:ext cx="9144000" cy="690069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030AFC2-29B5-4E03-9F28-2DDEB2670E21}"/>
              </a:ext>
            </a:extLst>
          </p:cNvPr>
          <p:cNvSpPr txBox="1"/>
          <p:nvPr/>
        </p:nvSpPr>
        <p:spPr>
          <a:xfrm>
            <a:off x="951811" y="1358592"/>
            <a:ext cx="7589186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DE" sz="3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Sauerstoff oder Stickstoff sind gasförmig</a:t>
            </a:r>
            <a:endParaRPr lang="de-DE" sz="3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E319C6D-AE91-49A1-99B5-08092E13D221}"/>
              </a:ext>
            </a:extLst>
          </p:cNvPr>
          <p:cNvSpPr txBox="1"/>
          <p:nvPr/>
        </p:nvSpPr>
        <p:spPr>
          <a:xfrm>
            <a:off x="2430148" y="4968495"/>
            <a:ext cx="4632512" cy="5539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sz="3000" b="1" dirty="0">
                <a:solidFill>
                  <a:srgbClr val="002060"/>
                </a:solidFill>
                <a:latin typeface="Calibri" panose="020F0502020204030204" pitchFamily="34" charset="0"/>
              </a:rPr>
              <a:t>Wasser ist eine Flüssigkeit</a:t>
            </a:r>
          </a:p>
        </p:txBody>
      </p:sp>
    </p:spTree>
    <p:extLst>
      <p:ext uri="{BB962C8B-B14F-4D97-AF65-F5344CB8AC3E}">
        <p14:creationId xmlns:p14="http://schemas.microsoft.com/office/powerpoint/2010/main" val="936629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07DC3B3-4D7F-04D1-BB15-216828C1DE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37" t="7600" r="13042" b="8146"/>
          <a:stretch>
            <a:fillRect/>
          </a:stretch>
        </p:blipFill>
        <p:spPr>
          <a:xfrm>
            <a:off x="0" y="0"/>
            <a:ext cx="9144000" cy="690069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60F0FFE-A425-42DD-A741-F748DB85A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54229"/>
              </a:clrFrom>
              <a:clrTo>
                <a:srgbClr val="15422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9213" y="6536491"/>
            <a:ext cx="3864864" cy="247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rechblase: oval 1">
            <a:extLst>
              <a:ext uri="{FF2B5EF4-FFF2-40B4-BE49-F238E27FC236}">
                <a16:creationId xmlns:a16="http://schemas.microsoft.com/office/drawing/2014/main" id="{6A383330-BCF7-4BD0-A665-59012D9A6CB2}"/>
              </a:ext>
            </a:extLst>
          </p:cNvPr>
          <p:cNvSpPr/>
          <p:nvPr/>
        </p:nvSpPr>
        <p:spPr>
          <a:xfrm>
            <a:off x="904125" y="471937"/>
            <a:ext cx="4843560" cy="3771900"/>
          </a:xfrm>
          <a:prstGeom prst="wedgeEllipseCallout">
            <a:avLst>
              <a:gd name="adj1" fmla="val -64704"/>
              <a:gd name="adj2" fmla="val -59758"/>
            </a:avLst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94676F2-3C02-4D0A-9603-A4C6F674BCB3}"/>
              </a:ext>
            </a:extLst>
          </p:cNvPr>
          <p:cNvSpPr txBox="1"/>
          <p:nvPr/>
        </p:nvSpPr>
        <p:spPr>
          <a:xfrm>
            <a:off x="1340058" y="996377"/>
            <a:ext cx="397975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Das bedeutet, die Anziehungskräfte zwischen Sauerstoffmolekülen oder Stickstoffmolekülen  …</a:t>
            </a:r>
          </a:p>
        </p:txBody>
      </p:sp>
      <p:sp>
        <p:nvSpPr>
          <p:cNvPr id="14" name="Sprechblase: oval 13">
            <a:extLst>
              <a:ext uri="{FF2B5EF4-FFF2-40B4-BE49-F238E27FC236}">
                <a16:creationId xmlns:a16="http://schemas.microsoft.com/office/drawing/2014/main" id="{89ACF628-6F9A-4DB3-9B41-5161A0C3512F}"/>
              </a:ext>
            </a:extLst>
          </p:cNvPr>
          <p:cNvSpPr/>
          <p:nvPr/>
        </p:nvSpPr>
        <p:spPr>
          <a:xfrm>
            <a:off x="4286250" y="3514994"/>
            <a:ext cx="4843560" cy="3209656"/>
          </a:xfrm>
          <a:prstGeom prst="wedgeEllipseCallout">
            <a:avLst>
              <a:gd name="adj1" fmla="val 46832"/>
              <a:gd name="adj2" fmla="val 52370"/>
            </a:avLst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3657555-1C5A-4492-AEF1-342E65E4D278}"/>
              </a:ext>
            </a:extLst>
          </p:cNvPr>
          <p:cNvSpPr txBox="1"/>
          <p:nvPr/>
        </p:nvSpPr>
        <p:spPr>
          <a:xfrm>
            <a:off x="5124450" y="4176731"/>
            <a:ext cx="311542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… und die Anziehungskräfte zwischen den Wassermolekülen …</a:t>
            </a:r>
          </a:p>
        </p:txBody>
      </p:sp>
    </p:spTree>
    <p:extLst>
      <p:ext uri="{BB962C8B-B14F-4D97-AF65-F5344CB8AC3E}">
        <p14:creationId xmlns:p14="http://schemas.microsoft.com/office/powerpoint/2010/main" val="42114683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AD33EF-A1F2-31F9-7942-8AA4127B0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56CAE38-36BD-688B-6556-AED03AADE2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37" t="7600" r="13042" b="8146"/>
          <a:stretch>
            <a:fillRect/>
          </a:stretch>
        </p:blipFill>
        <p:spPr>
          <a:xfrm>
            <a:off x="0" y="0"/>
            <a:ext cx="9144000" cy="690069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8F11B86-3704-67F3-7F07-27DCD05BC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54229"/>
              </a:clrFrom>
              <a:clrTo>
                <a:srgbClr val="15422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0028" y="638625"/>
            <a:ext cx="13802105" cy="883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EB8A680-3D0D-25A3-0694-8989BE2140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539110">
            <a:off x="5420703" y="3881895"/>
            <a:ext cx="510889" cy="17272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F7C846C-FE7C-C050-57CD-5A209F33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083977">
            <a:off x="1448438" y="4129375"/>
            <a:ext cx="541578" cy="183105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A98CA7E1-1251-FC87-3CC8-3BD1ED35E4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1419">
            <a:off x="1559873" y="4805985"/>
            <a:ext cx="549671" cy="725565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8F2E760-E9BA-C71A-F4F1-81FE564E34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22015">
            <a:off x="2268287" y="4651728"/>
            <a:ext cx="549671" cy="725565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031FDBA5-86ED-5FBD-1319-FE55A00C6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82603">
            <a:off x="2891303" y="4692522"/>
            <a:ext cx="549671" cy="725565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F5FE878D-039F-32DE-D10C-B95820FCED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1419">
            <a:off x="2180230" y="5006279"/>
            <a:ext cx="549671" cy="725565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C4DCE84-16CD-9586-118F-33700ED555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1419">
            <a:off x="5437768" y="4808486"/>
            <a:ext cx="549671" cy="725565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2FC45B69-6243-6427-A2D3-A706CA3290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22015">
            <a:off x="6146184" y="4654229"/>
            <a:ext cx="549671" cy="725565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62486D95-2688-7CD9-2F4D-F1C0E2A77C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82603">
            <a:off x="6769200" y="4695022"/>
            <a:ext cx="549671" cy="725565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7A3A100B-D39A-3AF9-33EA-E74ED56B90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1419">
            <a:off x="6058126" y="5008778"/>
            <a:ext cx="549671" cy="725565"/>
          </a:xfrm>
          <a:prstGeom prst="rect">
            <a:avLst/>
          </a:prstGeom>
        </p:spPr>
      </p:pic>
      <p:pic>
        <p:nvPicPr>
          <p:cNvPr id="2054" name="Picture 6" descr="Valenzstrichformel – Wikipedia">
            <a:extLst>
              <a:ext uri="{FF2B5EF4-FFF2-40B4-BE49-F238E27FC236}">
                <a16:creationId xmlns:a16="http://schemas.microsoft.com/office/drawing/2014/main" id="{A3EE005A-3B7F-87A8-560A-0EB549CDE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119" y="3917509"/>
            <a:ext cx="511583" cy="31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Valenzstrichformel – Wikipedia">
            <a:extLst>
              <a:ext uri="{FF2B5EF4-FFF2-40B4-BE49-F238E27FC236}">
                <a16:creationId xmlns:a16="http://schemas.microsoft.com/office/drawing/2014/main" id="{F9FE0397-BFA4-1AA2-0FDF-7E086757B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405" y="3585066"/>
            <a:ext cx="511583" cy="31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A19BAC61-9674-EBF3-9394-E26105E040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22015">
            <a:off x="3152219" y="4642374"/>
            <a:ext cx="549671" cy="725565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ACB9294C-29F0-3A8A-6CDA-5FEC17224F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22015">
            <a:off x="7047682" y="4641151"/>
            <a:ext cx="549671" cy="72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738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75B8318-EFE3-1835-346C-D30004E38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37" t="7600" r="13042" b="8146"/>
          <a:stretch>
            <a:fillRect/>
          </a:stretch>
        </p:blipFill>
        <p:spPr>
          <a:xfrm>
            <a:off x="0" y="0"/>
            <a:ext cx="9144000" cy="690069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60F0FFE-A425-42DD-A741-F748DB85A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54229"/>
              </a:clrFrom>
              <a:clrTo>
                <a:srgbClr val="15422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9551" y="116506"/>
            <a:ext cx="13802105" cy="883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F94676F2-3C02-4D0A-9603-A4C6F674BCB3}"/>
              </a:ext>
            </a:extLst>
          </p:cNvPr>
          <p:cNvSpPr txBox="1"/>
          <p:nvPr/>
        </p:nvSpPr>
        <p:spPr>
          <a:xfrm>
            <a:off x="336549" y="816465"/>
            <a:ext cx="8470900" cy="5078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de-DE" sz="135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Die Anziehungskräfte zwischen Sauerstoffmolekülen oder Stickstoffmolekülen scheinen sehr klein zu sein. Diese Moleküle bewegen sich mit hoher Geschwindigkeit und wenn sie aufeinander stoßen, prallen sie voneinander ab.</a:t>
            </a:r>
            <a:endParaRPr lang="de-DE" sz="135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3657555-1C5A-4492-AEF1-342E65E4D278}"/>
              </a:ext>
            </a:extLst>
          </p:cNvPr>
          <p:cNvSpPr txBox="1"/>
          <p:nvPr/>
        </p:nvSpPr>
        <p:spPr>
          <a:xfrm>
            <a:off x="900538" y="5607907"/>
            <a:ext cx="7693463" cy="5078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sz="135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Die Anziehungskräfte zwischen den Wassermolekülen scheint also groß zu sein und die Moleküle "halten zusammen".</a:t>
            </a:r>
            <a:endParaRPr lang="de-DE" sz="135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96751B5-45C9-40C5-9ABD-543CC20D28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539110">
            <a:off x="5420703" y="3234195"/>
            <a:ext cx="510889" cy="17272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7174D4CD-1CDA-4FFE-AECF-DA4F8BDDD2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083977">
            <a:off x="1448438" y="3481675"/>
            <a:ext cx="541578" cy="183105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BF0DCA2-B1A1-4551-96B8-80AD8AD4E4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1419">
            <a:off x="1541074" y="4293221"/>
            <a:ext cx="549671" cy="725565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702A5161-33AB-429D-ACA9-E267BCB2BB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22015">
            <a:off x="2249488" y="4138964"/>
            <a:ext cx="549671" cy="725565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279AECE9-AEBE-48AE-861F-6789CB52C8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82603">
            <a:off x="2872504" y="4179758"/>
            <a:ext cx="549671" cy="725565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FCDDA4BC-C4EA-4C98-AB54-CC08F1F2A0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1419">
            <a:off x="2161431" y="4493515"/>
            <a:ext cx="549671" cy="725565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804F48D8-4CA6-4777-AC3C-88EE08807D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1419">
            <a:off x="5545720" y="4283867"/>
            <a:ext cx="549671" cy="725565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907872EC-ACAF-48DE-8DE9-75122E53DA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22015">
            <a:off x="6254136" y="4129610"/>
            <a:ext cx="549671" cy="725565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4E151B30-2FA9-4D0F-A619-7AA7D40931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82603">
            <a:off x="6877152" y="4170403"/>
            <a:ext cx="549671" cy="725565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1741167-AA0F-4152-B7CD-0940A35BC2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1419">
            <a:off x="6166078" y="4484159"/>
            <a:ext cx="549671" cy="725565"/>
          </a:xfrm>
          <a:prstGeom prst="rect">
            <a:avLst/>
          </a:prstGeom>
        </p:spPr>
      </p:pic>
      <p:pic>
        <p:nvPicPr>
          <p:cNvPr id="2054" name="Picture 6" descr="Valenzstrichformel – Wikipedia">
            <a:extLst>
              <a:ext uri="{FF2B5EF4-FFF2-40B4-BE49-F238E27FC236}">
                <a16:creationId xmlns:a16="http://schemas.microsoft.com/office/drawing/2014/main" id="{F3C3CC03-6559-4C28-9FEF-5A990A8A8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119" y="3269809"/>
            <a:ext cx="511583" cy="31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Valenzstrichformel – Wikipedia">
            <a:extLst>
              <a:ext uri="{FF2B5EF4-FFF2-40B4-BE49-F238E27FC236}">
                <a16:creationId xmlns:a16="http://schemas.microsoft.com/office/drawing/2014/main" id="{D0E1F019-6267-46C6-956A-86DD43AA9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405" y="2937366"/>
            <a:ext cx="511583" cy="31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D7EEA996-8173-42E9-B3F9-D22832AF96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22015">
            <a:off x="3133420" y="4129610"/>
            <a:ext cx="549671" cy="725565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92A653E4-A12C-4F41-9257-845110E832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22015">
            <a:off x="7155634" y="4116532"/>
            <a:ext cx="549671" cy="72556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26C8089-376F-41E8-9BB3-2FDAB112AAFA}"/>
              </a:ext>
            </a:extLst>
          </p:cNvPr>
          <p:cNvSpPr txBox="1"/>
          <p:nvPr/>
        </p:nvSpPr>
        <p:spPr>
          <a:xfrm rot="20971388">
            <a:off x="798851" y="2570962"/>
            <a:ext cx="7546295" cy="1477328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45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Warum ist dies so?</a:t>
            </a:r>
            <a:br>
              <a:rPr lang="de-DE" sz="45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de-DE" sz="45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Wie können wir dies erklären?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EDC4D3E-0457-E712-4E44-DB6E228489E9}"/>
              </a:ext>
            </a:extLst>
          </p:cNvPr>
          <p:cNvSpPr txBox="1"/>
          <p:nvPr/>
        </p:nvSpPr>
        <p:spPr>
          <a:xfrm>
            <a:off x="586909" y="75463"/>
            <a:ext cx="7589186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DE" sz="3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Sauerstoff oder Stickstoff sind gasförmig</a:t>
            </a:r>
            <a:endParaRPr lang="de-DE" sz="3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92281FB-39D0-818C-9431-64F30A9A477D}"/>
              </a:ext>
            </a:extLst>
          </p:cNvPr>
          <p:cNvSpPr txBox="1"/>
          <p:nvPr/>
        </p:nvSpPr>
        <p:spPr>
          <a:xfrm>
            <a:off x="2248087" y="6246533"/>
            <a:ext cx="4632512" cy="5539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sz="3000" b="1" dirty="0">
                <a:solidFill>
                  <a:srgbClr val="002060"/>
                </a:solidFill>
                <a:latin typeface="Calibri" panose="020F0502020204030204" pitchFamily="34" charset="0"/>
              </a:rPr>
              <a:t>Wasser ist eine Flüssigkeit</a:t>
            </a:r>
          </a:p>
        </p:txBody>
      </p:sp>
    </p:spTree>
    <p:extLst>
      <p:ext uri="{BB962C8B-B14F-4D97-AF65-F5344CB8AC3E}">
        <p14:creationId xmlns:p14="http://schemas.microsoft.com/office/powerpoint/2010/main" val="667711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" grpId="0" animBg="1"/>
    </p:bldLst>
  </p:timing>
</p:sld>
</file>

<file path=ppt/theme/theme1.xml><?xml version="1.0" encoding="utf-8"?>
<a:theme xmlns:a="http://schemas.openxmlformats.org/drawingml/2006/main" name="Office 2013 – 2022-Design">
  <a:themeElements>
    <a:clrScheme name="Office 2013 – 2022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– 2022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– 2022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100</Words>
  <Application>Microsoft Office PowerPoint</Application>
  <PresentationFormat>Bildschirmpräsentation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2013 – 2022-Design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Gregor von Borstel</dc:creator>
  <cp:lastModifiedBy>von Borstel, Gregor</cp:lastModifiedBy>
  <cp:revision>6</cp:revision>
  <dcterms:created xsi:type="dcterms:W3CDTF">2022-01-19T20:44:54Z</dcterms:created>
  <dcterms:modified xsi:type="dcterms:W3CDTF">2025-12-07T11:42:10Z</dcterms:modified>
</cp:coreProperties>
</file>