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42803763" cy="30348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E5FB"/>
    <a:srgbClr val="E2E99C"/>
    <a:srgbClr val="FFF69D"/>
    <a:srgbClr val="D2DB4E"/>
    <a:srgbClr val="86CEE4"/>
    <a:srgbClr val="FDC743"/>
    <a:srgbClr val="F18A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23" d="100"/>
          <a:sy n="23" d="100"/>
        </p:scale>
        <p:origin x="16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66716"/>
            <a:ext cx="36383199" cy="10565683"/>
          </a:xfrm>
        </p:spPr>
        <p:txBody>
          <a:bodyPr anchor="b"/>
          <a:lstStyle>
            <a:lvl1pPr algn="ctr">
              <a:defRPr sz="2655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39852"/>
            <a:ext cx="32102822" cy="7327130"/>
          </a:xfrm>
        </p:spPr>
        <p:txBody>
          <a:bodyPr/>
          <a:lstStyle>
            <a:lvl1pPr marL="0" indent="0" algn="ctr">
              <a:buNone/>
              <a:defRPr sz="10620"/>
            </a:lvl1pPr>
            <a:lvl2pPr marL="2023201" indent="0" algn="ctr">
              <a:buNone/>
              <a:defRPr sz="8850"/>
            </a:lvl2pPr>
            <a:lvl3pPr marL="4046403" indent="0" algn="ctr">
              <a:buNone/>
              <a:defRPr sz="7965"/>
            </a:lvl3pPr>
            <a:lvl4pPr marL="6069604" indent="0" algn="ctr">
              <a:buNone/>
              <a:defRPr sz="7080"/>
            </a:lvl4pPr>
            <a:lvl5pPr marL="8092806" indent="0" algn="ctr">
              <a:buNone/>
              <a:defRPr sz="7080"/>
            </a:lvl5pPr>
            <a:lvl6pPr marL="10116007" indent="0" algn="ctr">
              <a:buNone/>
              <a:defRPr sz="7080"/>
            </a:lvl6pPr>
            <a:lvl7pPr marL="12139209" indent="0" algn="ctr">
              <a:buNone/>
              <a:defRPr sz="7080"/>
            </a:lvl7pPr>
            <a:lvl8pPr marL="14162410" indent="0" algn="ctr">
              <a:buNone/>
              <a:defRPr sz="7080"/>
            </a:lvl8pPr>
            <a:lvl9pPr marL="16185612" indent="0" algn="ctr">
              <a:buNone/>
              <a:defRPr sz="70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192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31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5763"/>
            <a:ext cx="9229561" cy="2571872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5763"/>
            <a:ext cx="27153637" cy="2571872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182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3594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65993"/>
            <a:ext cx="36918246" cy="12624022"/>
          </a:xfrm>
        </p:spPr>
        <p:txBody>
          <a:bodyPr anchor="b"/>
          <a:lstStyle>
            <a:lvl1pPr>
              <a:defRPr sz="2655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309443"/>
            <a:ext cx="36918246" cy="6638675"/>
          </a:xfrm>
        </p:spPr>
        <p:txBody>
          <a:bodyPr/>
          <a:lstStyle>
            <a:lvl1pPr marL="0" indent="0">
              <a:buNone/>
              <a:defRPr sz="10620">
                <a:solidFill>
                  <a:schemeClr val="tx1">
                    <a:tint val="82000"/>
                  </a:schemeClr>
                </a:solidFill>
              </a:defRPr>
            </a:lvl1pPr>
            <a:lvl2pPr marL="2023201" indent="0">
              <a:buNone/>
              <a:defRPr sz="8850">
                <a:solidFill>
                  <a:schemeClr val="tx1">
                    <a:tint val="82000"/>
                  </a:schemeClr>
                </a:solidFill>
              </a:defRPr>
            </a:lvl2pPr>
            <a:lvl3pPr marL="4046403" indent="0">
              <a:buNone/>
              <a:defRPr sz="7965">
                <a:solidFill>
                  <a:schemeClr val="tx1">
                    <a:tint val="82000"/>
                  </a:schemeClr>
                </a:solidFill>
              </a:defRPr>
            </a:lvl3pPr>
            <a:lvl4pPr marL="6069604" indent="0">
              <a:buNone/>
              <a:defRPr sz="7080">
                <a:solidFill>
                  <a:schemeClr val="tx1">
                    <a:tint val="82000"/>
                  </a:schemeClr>
                </a:solidFill>
              </a:defRPr>
            </a:lvl4pPr>
            <a:lvl5pPr marL="8092806" indent="0">
              <a:buNone/>
              <a:defRPr sz="7080">
                <a:solidFill>
                  <a:schemeClr val="tx1">
                    <a:tint val="82000"/>
                  </a:schemeClr>
                </a:solidFill>
              </a:defRPr>
            </a:lvl5pPr>
            <a:lvl6pPr marL="10116007" indent="0">
              <a:buNone/>
              <a:defRPr sz="7080">
                <a:solidFill>
                  <a:schemeClr val="tx1">
                    <a:tint val="82000"/>
                  </a:schemeClr>
                </a:solidFill>
              </a:defRPr>
            </a:lvl6pPr>
            <a:lvl7pPr marL="12139209" indent="0">
              <a:buNone/>
              <a:defRPr sz="7080">
                <a:solidFill>
                  <a:schemeClr val="tx1">
                    <a:tint val="82000"/>
                  </a:schemeClr>
                </a:solidFill>
              </a:defRPr>
            </a:lvl7pPr>
            <a:lvl8pPr marL="14162410" indent="0">
              <a:buNone/>
              <a:defRPr sz="7080">
                <a:solidFill>
                  <a:schemeClr val="tx1">
                    <a:tint val="82000"/>
                  </a:schemeClr>
                </a:solidFill>
              </a:defRPr>
            </a:lvl8pPr>
            <a:lvl9pPr marL="16185612" indent="0">
              <a:buNone/>
              <a:defRPr sz="70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31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78813"/>
            <a:ext cx="18191599" cy="1925567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78813"/>
            <a:ext cx="18191599" cy="1925567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1541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5769"/>
            <a:ext cx="36918246" cy="586592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39536"/>
            <a:ext cx="18107995" cy="3646001"/>
          </a:xfrm>
        </p:spPr>
        <p:txBody>
          <a:bodyPr anchor="b"/>
          <a:lstStyle>
            <a:lvl1pPr marL="0" indent="0">
              <a:buNone/>
              <a:defRPr sz="10620" b="1"/>
            </a:lvl1pPr>
            <a:lvl2pPr marL="2023201" indent="0">
              <a:buNone/>
              <a:defRPr sz="8850" b="1"/>
            </a:lvl2pPr>
            <a:lvl3pPr marL="4046403" indent="0">
              <a:buNone/>
              <a:defRPr sz="7965" b="1"/>
            </a:lvl3pPr>
            <a:lvl4pPr marL="6069604" indent="0">
              <a:buNone/>
              <a:defRPr sz="7080" b="1"/>
            </a:lvl4pPr>
            <a:lvl5pPr marL="8092806" indent="0">
              <a:buNone/>
              <a:defRPr sz="7080" b="1"/>
            </a:lvl5pPr>
            <a:lvl6pPr marL="10116007" indent="0">
              <a:buNone/>
              <a:defRPr sz="7080" b="1"/>
            </a:lvl6pPr>
            <a:lvl7pPr marL="12139209" indent="0">
              <a:buNone/>
              <a:defRPr sz="7080" b="1"/>
            </a:lvl7pPr>
            <a:lvl8pPr marL="14162410" indent="0">
              <a:buNone/>
              <a:defRPr sz="7080" b="1"/>
            </a:lvl8pPr>
            <a:lvl9pPr marL="16185612" indent="0">
              <a:buNone/>
              <a:defRPr sz="70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85537"/>
            <a:ext cx="18107995" cy="1630515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39536"/>
            <a:ext cx="18197174" cy="3646001"/>
          </a:xfrm>
        </p:spPr>
        <p:txBody>
          <a:bodyPr anchor="b"/>
          <a:lstStyle>
            <a:lvl1pPr marL="0" indent="0">
              <a:buNone/>
              <a:defRPr sz="10620" b="1"/>
            </a:lvl1pPr>
            <a:lvl2pPr marL="2023201" indent="0">
              <a:buNone/>
              <a:defRPr sz="8850" b="1"/>
            </a:lvl2pPr>
            <a:lvl3pPr marL="4046403" indent="0">
              <a:buNone/>
              <a:defRPr sz="7965" b="1"/>
            </a:lvl3pPr>
            <a:lvl4pPr marL="6069604" indent="0">
              <a:buNone/>
              <a:defRPr sz="7080" b="1"/>
            </a:lvl4pPr>
            <a:lvl5pPr marL="8092806" indent="0">
              <a:buNone/>
              <a:defRPr sz="7080" b="1"/>
            </a:lvl5pPr>
            <a:lvl6pPr marL="10116007" indent="0">
              <a:buNone/>
              <a:defRPr sz="7080" b="1"/>
            </a:lvl6pPr>
            <a:lvl7pPr marL="12139209" indent="0">
              <a:buNone/>
              <a:defRPr sz="7080" b="1"/>
            </a:lvl7pPr>
            <a:lvl8pPr marL="14162410" indent="0">
              <a:buNone/>
              <a:defRPr sz="7080" b="1"/>
            </a:lvl8pPr>
            <a:lvl9pPr marL="16185612" indent="0">
              <a:buNone/>
              <a:defRPr sz="70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85537"/>
            <a:ext cx="18197174" cy="1630515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31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90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692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23216"/>
            <a:ext cx="13805328" cy="7081256"/>
          </a:xfrm>
        </p:spPr>
        <p:txBody>
          <a:bodyPr anchor="b"/>
          <a:lstStyle>
            <a:lvl1pPr>
              <a:defRPr sz="1416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69591"/>
            <a:ext cx="21669405" cy="21566919"/>
          </a:xfrm>
        </p:spPr>
        <p:txBody>
          <a:bodyPr/>
          <a:lstStyle>
            <a:lvl1pPr>
              <a:defRPr sz="14161"/>
            </a:lvl1pPr>
            <a:lvl2pPr>
              <a:defRPr sz="12391"/>
            </a:lvl2pPr>
            <a:lvl3pPr>
              <a:defRPr sz="10620"/>
            </a:lvl3pPr>
            <a:lvl4pPr>
              <a:defRPr sz="8850"/>
            </a:lvl4pPr>
            <a:lvl5pPr>
              <a:defRPr sz="8850"/>
            </a:lvl5pPr>
            <a:lvl6pPr>
              <a:defRPr sz="8850"/>
            </a:lvl6pPr>
            <a:lvl7pPr>
              <a:defRPr sz="8850"/>
            </a:lvl7pPr>
            <a:lvl8pPr>
              <a:defRPr sz="8850"/>
            </a:lvl8pPr>
            <a:lvl9pPr>
              <a:defRPr sz="885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104472"/>
            <a:ext cx="13805328" cy="16867159"/>
          </a:xfrm>
        </p:spPr>
        <p:txBody>
          <a:bodyPr/>
          <a:lstStyle>
            <a:lvl1pPr marL="0" indent="0">
              <a:buNone/>
              <a:defRPr sz="7080"/>
            </a:lvl1pPr>
            <a:lvl2pPr marL="2023201" indent="0">
              <a:buNone/>
              <a:defRPr sz="6195"/>
            </a:lvl2pPr>
            <a:lvl3pPr marL="4046403" indent="0">
              <a:buNone/>
              <a:defRPr sz="5310"/>
            </a:lvl3pPr>
            <a:lvl4pPr marL="6069604" indent="0">
              <a:buNone/>
              <a:defRPr sz="4425"/>
            </a:lvl4pPr>
            <a:lvl5pPr marL="8092806" indent="0">
              <a:buNone/>
              <a:defRPr sz="4425"/>
            </a:lvl5pPr>
            <a:lvl6pPr marL="10116007" indent="0">
              <a:buNone/>
              <a:defRPr sz="4425"/>
            </a:lvl6pPr>
            <a:lvl7pPr marL="12139209" indent="0">
              <a:buNone/>
              <a:defRPr sz="4425"/>
            </a:lvl7pPr>
            <a:lvl8pPr marL="14162410" indent="0">
              <a:buNone/>
              <a:defRPr sz="4425"/>
            </a:lvl8pPr>
            <a:lvl9pPr marL="16185612" indent="0">
              <a:buNone/>
              <a:defRPr sz="442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42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23216"/>
            <a:ext cx="13805328" cy="7081256"/>
          </a:xfrm>
        </p:spPr>
        <p:txBody>
          <a:bodyPr anchor="b"/>
          <a:lstStyle>
            <a:lvl1pPr>
              <a:defRPr sz="1416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69591"/>
            <a:ext cx="21669405" cy="21566919"/>
          </a:xfrm>
        </p:spPr>
        <p:txBody>
          <a:bodyPr anchor="t"/>
          <a:lstStyle>
            <a:lvl1pPr marL="0" indent="0">
              <a:buNone/>
              <a:defRPr sz="14161"/>
            </a:lvl1pPr>
            <a:lvl2pPr marL="2023201" indent="0">
              <a:buNone/>
              <a:defRPr sz="12391"/>
            </a:lvl2pPr>
            <a:lvl3pPr marL="4046403" indent="0">
              <a:buNone/>
              <a:defRPr sz="10620"/>
            </a:lvl3pPr>
            <a:lvl4pPr marL="6069604" indent="0">
              <a:buNone/>
              <a:defRPr sz="8850"/>
            </a:lvl4pPr>
            <a:lvl5pPr marL="8092806" indent="0">
              <a:buNone/>
              <a:defRPr sz="8850"/>
            </a:lvl5pPr>
            <a:lvl6pPr marL="10116007" indent="0">
              <a:buNone/>
              <a:defRPr sz="8850"/>
            </a:lvl6pPr>
            <a:lvl7pPr marL="12139209" indent="0">
              <a:buNone/>
              <a:defRPr sz="8850"/>
            </a:lvl7pPr>
            <a:lvl8pPr marL="14162410" indent="0">
              <a:buNone/>
              <a:defRPr sz="8850"/>
            </a:lvl8pPr>
            <a:lvl9pPr marL="16185612" indent="0">
              <a:buNone/>
              <a:defRPr sz="885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104472"/>
            <a:ext cx="13805328" cy="16867159"/>
          </a:xfrm>
        </p:spPr>
        <p:txBody>
          <a:bodyPr/>
          <a:lstStyle>
            <a:lvl1pPr marL="0" indent="0">
              <a:buNone/>
              <a:defRPr sz="7080"/>
            </a:lvl1pPr>
            <a:lvl2pPr marL="2023201" indent="0">
              <a:buNone/>
              <a:defRPr sz="6195"/>
            </a:lvl2pPr>
            <a:lvl3pPr marL="4046403" indent="0">
              <a:buNone/>
              <a:defRPr sz="5310"/>
            </a:lvl3pPr>
            <a:lvl4pPr marL="6069604" indent="0">
              <a:buNone/>
              <a:defRPr sz="4425"/>
            </a:lvl4pPr>
            <a:lvl5pPr marL="8092806" indent="0">
              <a:buNone/>
              <a:defRPr sz="4425"/>
            </a:lvl5pPr>
            <a:lvl6pPr marL="10116007" indent="0">
              <a:buNone/>
              <a:defRPr sz="4425"/>
            </a:lvl6pPr>
            <a:lvl7pPr marL="12139209" indent="0">
              <a:buNone/>
              <a:defRPr sz="4425"/>
            </a:lvl7pPr>
            <a:lvl8pPr marL="14162410" indent="0">
              <a:buNone/>
              <a:defRPr sz="4425"/>
            </a:lvl8pPr>
            <a:lvl9pPr marL="16185612" indent="0">
              <a:buNone/>
              <a:defRPr sz="442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81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5769"/>
            <a:ext cx="36918246" cy="58659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78813"/>
            <a:ext cx="36918246" cy="192556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128327"/>
            <a:ext cx="9630847" cy="1615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403D11-640A-4B4D-BB7E-328669A054DA}" type="datetimeFigureOut">
              <a:rPr lang="de-DE" smtClean="0"/>
              <a:t>17.11.2025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128327"/>
            <a:ext cx="14446270" cy="1615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3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128327"/>
            <a:ext cx="9630847" cy="1615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31A88F-989B-4F86-9E32-DE562A4C73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101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046403" rtl="0" eaLnBrk="1" latinLnBrk="0" hangingPunct="1">
        <a:lnSpc>
          <a:spcPct val="90000"/>
        </a:lnSpc>
        <a:spcBef>
          <a:spcPct val="0"/>
        </a:spcBef>
        <a:buNone/>
        <a:defRPr sz="194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11601" indent="-1011601" algn="l" defTabSz="4046403" rtl="0" eaLnBrk="1" latinLnBrk="0" hangingPunct="1">
        <a:lnSpc>
          <a:spcPct val="90000"/>
        </a:lnSpc>
        <a:spcBef>
          <a:spcPts val="4425"/>
        </a:spcBef>
        <a:buFont typeface="Arial" panose="020B0604020202020204" pitchFamily="34" charset="0"/>
        <a:buChar char="•"/>
        <a:defRPr sz="12391" kern="1200">
          <a:solidFill>
            <a:schemeClr val="tx1"/>
          </a:solidFill>
          <a:latin typeface="+mn-lt"/>
          <a:ea typeface="+mn-ea"/>
          <a:cs typeface="+mn-cs"/>
        </a:defRPr>
      </a:lvl1pPr>
      <a:lvl2pPr marL="3034802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10620" kern="1200">
          <a:solidFill>
            <a:schemeClr val="tx1"/>
          </a:solidFill>
          <a:latin typeface="+mn-lt"/>
          <a:ea typeface="+mn-ea"/>
          <a:cs typeface="+mn-cs"/>
        </a:defRPr>
      </a:lvl2pPr>
      <a:lvl3pPr marL="5058004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8850" kern="1200">
          <a:solidFill>
            <a:schemeClr val="tx1"/>
          </a:solidFill>
          <a:latin typeface="+mn-lt"/>
          <a:ea typeface="+mn-ea"/>
          <a:cs typeface="+mn-cs"/>
        </a:defRPr>
      </a:lvl3pPr>
      <a:lvl4pPr marL="7081205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7965" kern="1200">
          <a:solidFill>
            <a:schemeClr val="tx1"/>
          </a:solidFill>
          <a:latin typeface="+mn-lt"/>
          <a:ea typeface="+mn-ea"/>
          <a:cs typeface="+mn-cs"/>
        </a:defRPr>
      </a:lvl4pPr>
      <a:lvl5pPr marL="9104406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7965" kern="1200">
          <a:solidFill>
            <a:schemeClr val="tx1"/>
          </a:solidFill>
          <a:latin typeface="+mn-lt"/>
          <a:ea typeface="+mn-ea"/>
          <a:cs typeface="+mn-cs"/>
        </a:defRPr>
      </a:lvl5pPr>
      <a:lvl6pPr marL="11127608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7965" kern="1200">
          <a:solidFill>
            <a:schemeClr val="tx1"/>
          </a:solidFill>
          <a:latin typeface="+mn-lt"/>
          <a:ea typeface="+mn-ea"/>
          <a:cs typeface="+mn-cs"/>
        </a:defRPr>
      </a:lvl6pPr>
      <a:lvl7pPr marL="13150809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7965" kern="1200">
          <a:solidFill>
            <a:schemeClr val="tx1"/>
          </a:solidFill>
          <a:latin typeface="+mn-lt"/>
          <a:ea typeface="+mn-ea"/>
          <a:cs typeface="+mn-cs"/>
        </a:defRPr>
      </a:lvl7pPr>
      <a:lvl8pPr marL="15174011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7965" kern="1200">
          <a:solidFill>
            <a:schemeClr val="tx1"/>
          </a:solidFill>
          <a:latin typeface="+mn-lt"/>
          <a:ea typeface="+mn-ea"/>
          <a:cs typeface="+mn-cs"/>
        </a:defRPr>
      </a:lvl8pPr>
      <a:lvl9pPr marL="17197212" indent="-1011601" algn="l" defTabSz="4046403" rtl="0" eaLnBrk="1" latinLnBrk="0" hangingPunct="1">
        <a:lnSpc>
          <a:spcPct val="90000"/>
        </a:lnSpc>
        <a:spcBef>
          <a:spcPts val="2213"/>
        </a:spcBef>
        <a:buFont typeface="Arial" panose="020B0604020202020204" pitchFamily="34" charset="0"/>
        <a:buChar char="•"/>
        <a:defRPr sz="79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1pPr>
      <a:lvl2pPr marL="2023201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2pPr>
      <a:lvl3pPr marL="4046403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3pPr>
      <a:lvl4pPr marL="6069604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4pPr>
      <a:lvl5pPr marL="8092806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5pPr>
      <a:lvl6pPr marL="10116007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6pPr>
      <a:lvl7pPr marL="12139209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7pPr>
      <a:lvl8pPr marL="14162410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8pPr>
      <a:lvl9pPr marL="16185612" algn="l" defTabSz="4046403" rtl="0" eaLnBrk="1" latinLnBrk="0" hangingPunct="1">
        <a:defRPr sz="79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9BCBD3A-AB4F-834F-DAC4-8C362493D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09" y="2606354"/>
            <a:ext cx="42658754" cy="28015657"/>
          </a:xfrm>
          <a:prstGeom prst="rect">
            <a:avLst/>
          </a:prstGeom>
        </p:spPr>
      </p:pic>
      <p:sp>
        <p:nvSpPr>
          <p:cNvPr id="73" name="Textfeld 72">
            <a:extLst>
              <a:ext uri="{FF2B5EF4-FFF2-40B4-BE49-F238E27FC236}">
                <a16:creationId xmlns:a16="http://schemas.microsoft.com/office/drawing/2014/main" id="{57DEFC78-179C-5F09-5863-4A33A093609D}"/>
              </a:ext>
            </a:extLst>
          </p:cNvPr>
          <p:cNvSpPr txBox="1"/>
          <p:nvPr/>
        </p:nvSpPr>
        <p:spPr>
          <a:xfrm>
            <a:off x="3358099" y="789923"/>
            <a:ext cx="36087564" cy="164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115" b="1" dirty="0"/>
              <a:t>Das Periodensystem der Elemente in drei Ebenen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B7DEA02A-C776-CD81-67EE-F041FE2B1F3D}"/>
              </a:ext>
            </a:extLst>
          </p:cNvPr>
          <p:cNvSpPr txBox="1"/>
          <p:nvPr/>
        </p:nvSpPr>
        <p:spPr>
          <a:xfrm>
            <a:off x="29028097" y="3254353"/>
            <a:ext cx="9491719" cy="17366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b="1" dirty="0"/>
              <a:t>© 2025 Gregor von Borstel, Team LNCU – CC BY-SA 4.0</a:t>
            </a:r>
            <a:br>
              <a:rPr lang="de-DE" sz="2400" dirty="0"/>
            </a:br>
            <a:r>
              <a:rPr lang="de-DE" sz="2400" dirty="0"/>
              <a:t>Nach dem didaktischen Konzept von </a:t>
            </a:r>
            <a:r>
              <a:rPr lang="de-DE" sz="2400" i="1" dirty="0"/>
              <a:t>Matthias Kremer &amp; Ulrich Bee</a:t>
            </a:r>
            <a:br>
              <a:rPr lang="de-DE" sz="2400" dirty="0"/>
            </a:br>
            <a:r>
              <a:rPr lang="de-DE" sz="2400" dirty="0"/>
              <a:t>(vgl. Kremer &amp; Bee, </a:t>
            </a:r>
            <a:r>
              <a:rPr lang="de-DE" sz="2400" i="1" dirty="0"/>
              <a:t>CHEMKON</a:t>
            </a:r>
            <a:r>
              <a:rPr lang="de-DE" sz="2400" dirty="0"/>
              <a:t> 2019, 26 (7), 286–293, DOI: 10.1002/ckon.201900025)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C2D7A9D-C469-AC1B-80F4-07FACD222F85}"/>
              </a:ext>
            </a:extLst>
          </p:cNvPr>
          <p:cNvGrpSpPr/>
          <p:nvPr/>
        </p:nvGrpSpPr>
        <p:grpSpPr>
          <a:xfrm>
            <a:off x="6145466" y="2606354"/>
            <a:ext cx="21853215" cy="9002577"/>
            <a:chOff x="6145466" y="2879982"/>
            <a:chExt cx="21853215" cy="9002577"/>
          </a:xfrm>
        </p:grpSpPr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FE4842DD-A32B-563D-72A6-833930CB3120}"/>
                </a:ext>
              </a:extLst>
            </p:cNvPr>
            <p:cNvSpPr/>
            <p:nvPr/>
          </p:nvSpPr>
          <p:spPr>
            <a:xfrm>
              <a:off x="6174407" y="2879982"/>
              <a:ext cx="21274534" cy="9002577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8580"/>
            </a:p>
          </p:txBody>
        </p:sp>
        <p:sp>
          <p:nvSpPr>
            <p:cNvPr id="40" name="Textfeld 39">
              <a:extLst>
                <a:ext uri="{FF2B5EF4-FFF2-40B4-BE49-F238E27FC236}">
                  <a16:creationId xmlns:a16="http://schemas.microsoft.com/office/drawing/2014/main" id="{824DC1C2-5864-6BC2-B3AC-06279A65C2DA}"/>
                </a:ext>
              </a:extLst>
            </p:cNvPr>
            <p:cNvSpPr txBox="1"/>
            <p:nvPr/>
          </p:nvSpPr>
          <p:spPr>
            <a:xfrm>
              <a:off x="9426908" y="4788701"/>
              <a:ext cx="3211627" cy="578748"/>
            </a:xfrm>
            <a:prstGeom prst="rect">
              <a:avLst/>
            </a:prstGeom>
            <a:solidFill>
              <a:srgbClr val="FFF69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161" b="1" dirty="0"/>
                <a:t>Nichtmetalle</a:t>
              </a: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D94B468A-9C6F-E2E0-4229-13BF6CED622E}"/>
                </a:ext>
              </a:extLst>
            </p:cNvPr>
            <p:cNvSpPr txBox="1"/>
            <p:nvPr/>
          </p:nvSpPr>
          <p:spPr>
            <a:xfrm>
              <a:off x="6145466" y="2879982"/>
              <a:ext cx="6086312" cy="16975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431" b="1" dirty="0"/>
                <a:t>Legende</a:t>
              </a:r>
            </a:p>
          </p:txBody>
        </p:sp>
        <p:grpSp>
          <p:nvGrpSpPr>
            <p:cNvPr id="38" name="Gruppieren 37">
              <a:extLst>
                <a:ext uri="{FF2B5EF4-FFF2-40B4-BE49-F238E27FC236}">
                  <a16:creationId xmlns:a16="http://schemas.microsoft.com/office/drawing/2014/main" id="{C3C814CB-B97A-4E70-2F44-39115B34B155}"/>
                </a:ext>
              </a:extLst>
            </p:cNvPr>
            <p:cNvGrpSpPr/>
            <p:nvPr/>
          </p:nvGrpSpPr>
          <p:grpSpPr>
            <a:xfrm>
              <a:off x="10465851" y="6901259"/>
              <a:ext cx="7058889" cy="1337988"/>
              <a:chOff x="3046860" y="2182347"/>
              <a:chExt cx="1749711" cy="423296"/>
            </a:xfrm>
          </p:grpSpPr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10B85C02-2249-84DF-3611-9B50849315F7}"/>
                  </a:ext>
                </a:extLst>
              </p:cNvPr>
              <p:cNvSpPr txBox="1"/>
              <p:nvPr/>
            </p:nvSpPr>
            <p:spPr>
              <a:xfrm>
                <a:off x="3046860" y="2182577"/>
                <a:ext cx="818915" cy="167721"/>
              </a:xfrm>
              <a:prstGeom prst="rect">
                <a:avLst/>
              </a:prstGeom>
              <a:solidFill>
                <a:srgbClr val="F18A3D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845" b="1" dirty="0"/>
                  <a:t>einzelne Atome</a:t>
                </a:r>
              </a:p>
            </p:txBody>
          </p:sp>
          <p:sp>
            <p:nvSpPr>
              <p:cNvPr id="35" name="Textfeld 34">
                <a:extLst>
                  <a:ext uri="{FF2B5EF4-FFF2-40B4-BE49-F238E27FC236}">
                    <a16:creationId xmlns:a16="http://schemas.microsoft.com/office/drawing/2014/main" id="{7FF27F38-F87F-F632-0D2C-D80147A644F7}"/>
                  </a:ext>
                </a:extLst>
              </p:cNvPr>
              <p:cNvSpPr txBox="1"/>
              <p:nvPr/>
            </p:nvSpPr>
            <p:spPr>
              <a:xfrm>
                <a:off x="3822505" y="2182347"/>
                <a:ext cx="974066" cy="167721"/>
              </a:xfrm>
              <a:prstGeom prst="rect">
                <a:avLst/>
              </a:prstGeom>
              <a:solidFill>
                <a:srgbClr val="86CEE4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845" b="1" dirty="0"/>
                  <a:t>Metallgitter</a:t>
                </a: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D5EFE1D3-5CBD-8C9E-9DB2-499AE422A899}"/>
                  </a:ext>
                </a:extLst>
              </p:cNvPr>
              <p:cNvSpPr txBox="1"/>
              <p:nvPr/>
            </p:nvSpPr>
            <p:spPr>
              <a:xfrm>
                <a:off x="3046861" y="2437922"/>
                <a:ext cx="818915" cy="167721"/>
              </a:xfrm>
              <a:prstGeom prst="rect">
                <a:avLst/>
              </a:prstGeom>
              <a:solidFill>
                <a:srgbClr val="FDC743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845" b="1" dirty="0"/>
                  <a:t>Moleküle</a:t>
                </a:r>
              </a:p>
            </p:txBody>
          </p:sp>
          <p:sp>
            <p:nvSpPr>
              <p:cNvPr id="37" name="Textfeld 36">
                <a:extLst>
                  <a:ext uri="{FF2B5EF4-FFF2-40B4-BE49-F238E27FC236}">
                    <a16:creationId xmlns:a16="http://schemas.microsoft.com/office/drawing/2014/main" id="{B37258C0-4F01-C927-132F-0FEB4DE83A6F}"/>
                  </a:ext>
                </a:extLst>
              </p:cNvPr>
              <p:cNvSpPr txBox="1"/>
              <p:nvPr/>
            </p:nvSpPr>
            <p:spPr>
              <a:xfrm>
                <a:off x="3860799" y="2435541"/>
                <a:ext cx="930796" cy="167721"/>
              </a:xfrm>
              <a:prstGeom prst="rect">
                <a:avLst/>
              </a:prstGeom>
              <a:solidFill>
                <a:srgbClr val="D2DB4E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845" b="1" dirty="0"/>
                  <a:t>andere Gitter</a:t>
                </a:r>
              </a:p>
            </p:txBody>
          </p:sp>
        </p:grpSp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0ED68B18-9E74-15B0-0A62-E7A32A8051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609717" y="3310427"/>
              <a:ext cx="6717078" cy="8200770"/>
            </a:xfrm>
            <a:prstGeom prst="rect">
              <a:avLst/>
            </a:prstGeom>
          </p:spPr>
        </p:pic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7BAF8E04-E8C9-4D3E-9AC5-0F04F2587FEC}"/>
                </a:ext>
              </a:extLst>
            </p:cNvPr>
            <p:cNvCxnSpPr>
              <a:cxnSpLocks/>
            </p:cNvCxnSpPr>
            <p:nvPr/>
          </p:nvCxnSpPr>
          <p:spPr>
            <a:xfrm>
              <a:off x="6314899" y="4701366"/>
              <a:ext cx="11379166" cy="0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5D7BC58E-9BF7-94B5-C3BF-39EE1E944D01}"/>
                </a:ext>
              </a:extLst>
            </p:cNvPr>
            <p:cNvSpPr txBox="1"/>
            <p:nvPr/>
          </p:nvSpPr>
          <p:spPr>
            <a:xfrm>
              <a:off x="6248116" y="5413462"/>
              <a:ext cx="5746495" cy="773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425" b="1" dirty="0"/>
                <a:t>Stoffebene</a:t>
              </a:r>
            </a:p>
          </p:txBody>
        </p: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21A6FF1E-A48A-E4B6-7F76-75478F23C6B5}"/>
                </a:ext>
              </a:extLst>
            </p:cNvPr>
            <p:cNvSpPr txBox="1"/>
            <p:nvPr/>
          </p:nvSpPr>
          <p:spPr>
            <a:xfrm>
              <a:off x="6248116" y="7049505"/>
              <a:ext cx="4480170" cy="1162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425" b="1" dirty="0"/>
                <a:t>Teilchenebene</a:t>
              </a:r>
            </a:p>
            <a:p>
              <a:r>
                <a:rPr lang="de-DE" sz="2529" b="1" dirty="0"/>
                <a:t>(Stoffprobe enthält … )</a:t>
              </a:r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1F312E89-963D-D0B1-53BB-30040B7790BC}"/>
                </a:ext>
              </a:extLst>
            </p:cNvPr>
            <p:cNvSpPr txBox="1"/>
            <p:nvPr/>
          </p:nvSpPr>
          <p:spPr>
            <a:xfrm>
              <a:off x="6248116" y="9479940"/>
              <a:ext cx="5746495" cy="14542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425" b="1" dirty="0"/>
                <a:t>Daten zum Atom Symbol der Atomart</a:t>
              </a: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4B2DE842-ABA7-53B7-BDE3-D4C590A44D29}"/>
                </a:ext>
              </a:extLst>
            </p:cNvPr>
            <p:cNvSpPr txBox="1"/>
            <p:nvPr/>
          </p:nvSpPr>
          <p:spPr>
            <a:xfrm>
              <a:off x="11509634" y="5448140"/>
              <a:ext cx="3211627" cy="578748"/>
            </a:xfrm>
            <a:prstGeom prst="rect">
              <a:avLst/>
            </a:prstGeom>
            <a:solidFill>
              <a:srgbClr val="E2E99C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161" b="1" dirty="0"/>
                <a:t>Halbmetalle</a:t>
              </a:r>
            </a:p>
          </p:txBody>
        </p:sp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0BFBE43E-DED6-DE1E-37BF-DA9EE5B2963D}"/>
                </a:ext>
              </a:extLst>
            </p:cNvPr>
            <p:cNvSpPr txBox="1"/>
            <p:nvPr/>
          </p:nvSpPr>
          <p:spPr>
            <a:xfrm>
              <a:off x="13595049" y="6125308"/>
              <a:ext cx="3211627" cy="603115"/>
            </a:xfrm>
            <a:prstGeom prst="rect">
              <a:avLst/>
            </a:prstGeom>
            <a:solidFill>
              <a:srgbClr val="BCE5F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319" b="1" dirty="0"/>
                <a:t>Metalle</a:t>
              </a:r>
            </a:p>
          </p:txBody>
        </p:sp>
        <p:grpSp>
          <p:nvGrpSpPr>
            <p:cNvPr id="46" name="Gruppieren 45">
              <a:extLst>
                <a:ext uri="{FF2B5EF4-FFF2-40B4-BE49-F238E27FC236}">
                  <a16:creationId xmlns:a16="http://schemas.microsoft.com/office/drawing/2014/main" id="{C67400CF-1457-2339-50CE-B7E545B66118}"/>
                </a:ext>
              </a:extLst>
            </p:cNvPr>
            <p:cNvGrpSpPr/>
            <p:nvPr/>
          </p:nvGrpSpPr>
          <p:grpSpPr>
            <a:xfrm>
              <a:off x="11060729" y="8928809"/>
              <a:ext cx="7234179" cy="1405833"/>
              <a:chOff x="3251080" y="2782184"/>
              <a:chExt cx="2288660" cy="444760"/>
            </a:xfrm>
          </p:grpSpPr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D4661F2B-5DA6-DD7E-558E-5A181F667FB7}"/>
                  </a:ext>
                </a:extLst>
              </p:cNvPr>
              <p:cNvSpPr txBox="1"/>
              <p:nvPr/>
            </p:nvSpPr>
            <p:spPr>
              <a:xfrm>
                <a:off x="3251080" y="2782184"/>
                <a:ext cx="2028387" cy="4447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de-DE" sz="3477" b="1" dirty="0"/>
                  <a:t>Mittlere Atommasse </a:t>
                </a:r>
                <a:r>
                  <a:rPr lang="de-DE" sz="2845" dirty="0"/>
                  <a:t>in u </a:t>
                </a:r>
                <a:br>
                  <a:rPr lang="de-DE" sz="2845" dirty="0"/>
                </a:br>
                <a:r>
                  <a:rPr lang="de-DE" sz="2529" dirty="0"/>
                  <a:t>(bei radioaktiven Elementen: Nukleonenzahl des langlebigsten Isotops</a:t>
                </a:r>
                <a:endParaRPr lang="de-DE" sz="2845" dirty="0"/>
              </a:p>
            </p:txBody>
          </p:sp>
          <p:cxnSp>
            <p:nvCxnSpPr>
              <p:cNvPr id="45" name="Gerade Verbindung mit Pfeil 44">
                <a:extLst>
                  <a:ext uri="{FF2B5EF4-FFF2-40B4-BE49-F238E27FC236}">
                    <a16:creationId xmlns:a16="http://schemas.microsoft.com/office/drawing/2014/main" id="{CDDF0A30-B16D-2A96-8E43-917EF2EB2F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96084" y="2891387"/>
                <a:ext cx="24365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uppieren 46">
              <a:extLst>
                <a:ext uri="{FF2B5EF4-FFF2-40B4-BE49-F238E27FC236}">
                  <a16:creationId xmlns:a16="http://schemas.microsoft.com/office/drawing/2014/main" id="{3EDA19BE-BB46-743B-D491-D4EFA1729261}"/>
                </a:ext>
              </a:extLst>
            </p:cNvPr>
            <p:cNvGrpSpPr/>
            <p:nvPr/>
          </p:nvGrpSpPr>
          <p:grpSpPr>
            <a:xfrm>
              <a:off x="13650175" y="10451297"/>
              <a:ext cx="5358756" cy="627416"/>
              <a:chOff x="3836783" y="2791697"/>
              <a:chExt cx="1695337" cy="198494"/>
            </a:xfrm>
          </p:grpSpPr>
          <p:sp>
            <p:nvSpPr>
              <p:cNvPr id="48" name="Textfeld 47">
                <a:extLst>
                  <a:ext uri="{FF2B5EF4-FFF2-40B4-BE49-F238E27FC236}">
                    <a16:creationId xmlns:a16="http://schemas.microsoft.com/office/drawing/2014/main" id="{953C08B5-0613-CEF6-519D-7D1F009755B7}"/>
                  </a:ext>
                </a:extLst>
              </p:cNvPr>
              <p:cNvSpPr txBox="1"/>
              <p:nvPr/>
            </p:nvSpPr>
            <p:spPr>
              <a:xfrm>
                <a:off x="3836783" y="2791697"/>
                <a:ext cx="1235183" cy="198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3477" b="1" dirty="0"/>
                  <a:t>Ordnungszahl</a:t>
                </a:r>
                <a:endParaRPr lang="de-DE" sz="3477" dirty="0"/>
              </a:p>
            </p:txBody>
          </p:sp>
          <p:cxnSp>
            <p:nvCxnSpPr>
              <p:cNvPr id="49" name="Gerade Verbindung mit Pfeil 48">
                <a:extLst>
                  <a:ext uri="{FF2B5EF4-FFF2-40B4-BE49-F238E27FC236}">
                    <a16:creationId xmlns:a16="http://schemas.microsoft.com/office/drawing/2014/main" id="{A940A2BD-762C-77C6-A476-71B03917C35F}"/>
                  </a:ext>
                </a:extLst>
              </p:cNvPr>
              <p:cNvCxnSpPr/>
              <p:nvPr/>
            </p:nvCxnSpPr>
            <p:spPr>
              <a:xfrm>
                <a:off x="4791139" y="2883767"/>
                <a:ext cx="740981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Gerade Verbindung mit Pfeil 49">
              <a:extLst>
                <a:ext uri="{FF2B5EF4-FFF2-40B4-BE49-F238E27FC236}">
                  <a16:creationId xmlns:a16="http://schemas.microsoft.com/office/drawing/2014/main" id="{28C84899-8BB5-71F0-FD62-B4EF9CB6195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84643" y="10018339"/>
              <a:ext cx="2504355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505C6255-CF3C-1C3B-869E-505A5155BD94}"/>
                </a:ext>
              </a:extLst>
            </p:cNvPr>
            <p:cNvSpPr txBox="1"/>
            <p:nvPr/>
          </p:nvSpPr>
          <p:spPr>
            <a:xfrm>
              <a:off x="24567183" y="9700809"/>
              <a:ext cx="3191777" cy="6274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477" b="1" dirty="0"/>
                <a:t>Atomsymbol</a:t>
              </a:r>
              <a:endParaRPr lang="de-DE" sz="3477" dirty="0"/>
            </a:p>
          </p:txBody>
        </p:sp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A0D1FB3F-49BF-A219-3D2B-6F771E7BB6F5}"/>
                </a:ext>
              </a:extLst>
            </p:cNvPr>
            <p:cNvGrpSpPr/>
            <p:nvPr/>
          </p:nvGrpSpPr>
          <p:grpSpPr>
            <a:xfrm>
              <a:off x="23866779" y="6983980"/>
              <a:ext cx="4131902" cy="1162499"/>
              <a:chOff x="7302500" y="2174523"/>
              <a:chExt cx="1307200" cy="367777"/>
            </a:xfrm>
          </p:grpSpPr>
          <p:cxnSp>
            <p:nvCxnSpPr>
              <p:cNvPr id="53" name="Gerade Verbindung mit Pfeil 52">
                <a:extLst>
                  <a:ext uri="{FF2B5EF4-FFF2-40B4-BE49-F238E27FC236}">
                    <a16:creationId xmlns:a16="http://schemas.microsoft.com/office/drawing/2014/main" id="{09937339-E7DA-5BE1-C525-39C531F20E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302500" y="2346942"/>
                <a:ext cx="282380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E9E153E0-BD27-844E-1ACC-8CE418426108}"/>
                  </a:ext>
                </a:extLst>
              </p:cNvPr>
              <p:cNvSpPr txBox="1"/>
              <p:nvPr/>
            </p:nvSpPr>
            <p:spPr>
              <a:xfrm>
                <a:off x="7599925" y="2174523"/>
                <a:ext cx="1009775" cy="36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3477" b="1" dirty="0"/>
                  <a:t>chemische</a:t>
                </a:r>
              </a:p>
              <a:p>
                <a:r>
                  <a:rPr lang="de-DE" sz="3477" b="1" dirty="0"/>
                  <a:t>Formel</a:t>
                </a:r>
              </a:p>
            </p:txBody>
          </p:sp>
        </p:grpSp>
        <p:sp>
          <p:nvSpPr>
            <p:cNvPr id="56" name="Textfeld 55">
              <a:extLst>
                <a:ext uri="{FF2B5EF4-FFF2-40B4-BE49-F238E27FC236}">
                  <a16:creationId xmlns:a16="http://schemas.microsoft.com/office/drawing/2014/main" id="{40345575-0A4C-A2BD-CB8D-BC119C29D2B8}"/>
                </a:ext>
              </a:extLst>
            </p:cNvPr>
            <p:cNvSpPr txBox="1"/>
            <p:nvPr/>
          </p:nvSpPr>
          <p:spPr>
            <a:xfrm>
              <a:off x="13595049" y="3441686"/>
              <a:ext cx="3997738" cy="1162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3477" b="1" dirty="0"/>
                <a:t>Aggregatzustand bei 25°C</a:t>
              </a:r>
            </a:p>
          </p:txBody>
        </p:sp>
        <p:cxnSp>
          <p:nvCxnSpPr>
            <p:cNvPr id="59" name="Gerade Verbindung mit Pfeil 58">
              <a:extLst>
                <a:ext uri="{FF2B5EF4-FFF2-40B4-BE49-F238E27FC236}">
                  <a16:creationId xmlns:a16="http://schemas.microsoft.com/office/drawing/2014/main" id="{59751130-F73F-36BB-01FB-A08D400E3809}"/>
                </a:ext>
              </a:extLst>
            </p:cNvPr>
            <p:cNvCxnSpPr>
              <a:cxnSpLocks/>
            </p:cNvCxnSpPr>
            <p:nvPr/>
          </p:nvCxnSpPr>
          <p:spPr>
            <a:xfrm>
              <a:off x="17202959" y="4122676"/>
              <a:ext cx="1805972" cy="10551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62" name="Gruppieren 61">
              <a:extLst>
                <a:ext uri="{FF2B5EF4-FFF2-40B4-BE49-F238E27FC236}">
                  <a16:creationId xmlns:a16="http://schemas.microsoft.com/office/drawing/2014/main" id="{229BB7BB-0299-177C-868A-C9BB426D88AA}"/>
                </a:ext>
              </a:extLst>
            </p:cNvPr>
            <p:cNvGrpSpPr/>
            <p:nvPr/>
          </p:nvGrpSpPr>
          <p:grpSpPr>
            <a:xfrm>
              <a:off x="23160617" y="3441686"/>
              <a:ext cx="3997599" cy="1162499"/>
              <a:chOff x="7079093" y="2140201"/>
              <a:chExt cx="1264711" cy="367777"/>
            </a:xfrm>
          </p:grpSpPr>
          <p:cxnSp>
            <p:nvCxnSpPr>
              <p:cNvPr id="63" name="Gerade Verbindung mit Pfeil 62">
                <a:extLst>
                  <a:ext uri="{FF2B5EF4-FFF2-40B4-BE49-F238E27FC236}">
                    <a16:creationId xmlns:a16="http://schemas.microsoft.com/office/drawing/2014/main" id="{9AD42C86-9874-6971-9500-5730C55275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79093" y="2303784"/>
                <a:ext cx="386429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4" name="Textfeld 63">
                <a:extLst>
                  <a:ext uri="{FF2B5EF4-FFF2-40B4-BE49-F238E27FC236}">
                    <a16:creationId xmlns:a16="http://schemas.microsoft.com/office/drawing/2014/main" id="{0C39AE0C-0EA5-86D6-709C-B85B5A1BBF8B}"/>
                  </a:ext>
                </a:extLst>
              </p:cNvPr>
              <p:cNvSpPr txBox="1"/>
              <p:nvPr/>
            </p:nvSpPr>
            <p:spPr>
              <a:xfrm>
                <a:off x="7490059" y="2140201"/>
                <a:ext cx="853745" cy="36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3477" b="1" dirty="0"/>
                  <a:t>Name des</a:t>
                </a:r>
              </a:p>
              <a:p>
                <a:r>
                  <a:rPr lang="de-DE" sz="3477" b="1" dirty="0"/>
                  <a:t>Elements</a:t>
                </a:r>
              </a:p>
            </p:txBody>
          </p:sp>
        </p:grpSp>
        <p:grpSp>
          <p:nvGrpSpPr>
            <p:cNvPr id="66" name="Gruppieren 65">
              <a:extLst>
                <a:ext uri="{FF2B5EF4-FFF2-40B4-BE49-F238E27FC236}">
                  <a16:creationId xmlns:a16="http://schemas.microsoft.com/office/drawing/2014/main" id="{1D114C0B-E8D1-F10C-BCD7-81709087BBB5}"/>
                </a:ext>
              </a:extLst>
            </p:cNvPr>
            <p:cNvGrpSpPr/>
            <p:nvPr/>
          </p:nvGrpSpPr>
          <p:grpSpPr>
            <a:xfrm>
              <a:off x="23374343" y="5088871"/>
              <a:ext cx="4375119" cy="1162499"/>
              <a:chOff x="7233663" y="2121436"/>
              <a:chExt cx="1218103" cy="367777"/>
            </a:xfrm>
          </p:grpSpPr>
          <p:cxnSp>
            <p:nvCxnSpPr>
              <p:cNvPr id="67" name="Gerade Verbindung mit Pfeil 66">
                <a:extLst>
                  <a:ext uri="{FF2B5EF4-FFF2-40B4-BE49-F238E27FC236}">
                    <a16:creationId xmlns:a16="http://schemas.microsoft.com/office/drawing/2014/main" id="{98E4AB46-73BA-BEE3-0B25-442CFA22B64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33663" y="2327892"/>
                <a:ext cx="255967" cy="77785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8" name="Textfeld 67">
                <a:extLst>
                  <a:ext uri="{FF2B5EF4-FFF2-40B4-BE49-F238E27FC236}">
                    <a16:creationId xmlns:a16="http://schemas.microsoft.com/office/drawing/2014/main" id="{2020E106-02C2-4005-9D8A-CB84EE189428}"/>
                  </a:ext>
                </a:extLst>
              </p:cNvPr>
              <p:cNvSpPr txBox="1"/>
              <p:nvPr/>
            </p:nvSpPr>
            <p:spPr>
              <a:xfrm>
                <a:off x="7489630" y="2121436"/>
                <a:ext cx="962136" cy="36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3477" b="1" dirty="0"/>
                  <a:t>Modifikationen</a:t>
                </a:r>
              </a:p>
              <a:p>
                <a:r>
                  <a:rPr lang="de-DE" sz="3477" b="1" dirty="0"/>
                  <a:t>des Elements</a:t>
                </a:r>
              </a:p>
            </p:txBody>
          </p:sp>
        </p:grpSp>
        <p:cxnSp>
          <p:nvCxnSpPr>
            <p:cNvPr id="77" name="Gerader Verbinder 76">
              <a:extLst>
                <a:ext uri="{FF2B5EF4-FFF2-40B4-BE49-F238E27FC236}">
                  <a16:creationId xmlns:a16="http://schemas.microsoft.com/office/drawing/2014/main" id="{12D35477-119C-338D-202E-BE4188B6FE3F}"/>
                </a:ext>
              </a:extLst>
            </p:cNvPr>
            <p:cNvCxnSpPr>
              <a:cxnSpLocks/>
            </p:cNvCxnSpPr>
            <p:nvPr/>
          </p:nvCxnSpPr>
          <p:spPr>
            <a:xfrm>
              <a:off x="6279273" y="6793746"/>
              <a:ext cx="11379167" cy="0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78" name="Gerader Verbinder 77">
              <a:extLst>
                <a:ext uri="{FF2B5EF4-FFF2-40B4-BE49-F238E27FC236}">
                  <a16:creationId xmlns:a16="http://schemas.microsoft.com/office/drawing/2014/main" id="{7903D6A3-DDB8-1F84-CCB6-E467E05E6C45}"/>
                </a:ext>
              </a:extLst>
            </p:cNvPr>
            <p:cNvCxnSpPr>
              <a:cxnSpLocks/>
            </p:cNvCxnSpPr>
            <p:nvPr/>
          </p:nvCxnSpPr>
          <p:spPr>
            <a:xfrm>
              <a:off x="6279273" y="8512515"/>
              <a:ext cx="11379167" cy="0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6368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ACBE08-19BC-E43F-10B5-A7636D6CC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0EBC7CC-DDB6-C6B5-51DC-D4FCAD77D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925" y="2438836"/>
            <a:ext cx="42259911" cy="27753721"/>
          </a:xfrm>
          <a:prstGeom prst="rect">
            <a:avLst/>
          </a:prstGeom>
        </p:spPr>
      </p:pic>
      <p:sp>
        <p:nvSpPr>
          <p:cNvPr id="73" name="Textfeld 72">
            <a:extLst>
              <a:ext uri="{FF2B5EF4-FFF2-40B4-BE49-F238E27FC236}">
                <a16:creationId xmlns:a16="http://schemas.microsoft.com/office/drawing/2014/main" id="{5351E118-47A2-7DBC-37CA-24DCC48859B6}"/>
              </a:ext>
            </a:extLst>
          </p:cNvPr>
          <p:cNvSpPr txBox="1"/>
          <p:nvPr/>
        </p:nvSpPr>
        <p:spPr>
          <a:xfrm>
            <a:off x="3358099" y="789923"/>
            <a:ext cx="36087564" cy="164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115" b="1" dirty="0"/>
              <a:t>Das Periodensystem der Elemente in drei Ebenen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1E057F1F-DD45-E172-030F-832A55CF1AEC}"/>
              </a:ext>
            </a:extLst>
          </p:cNvPr>
          <p:cNvSpPr txBox="1"/>
          <p:nvPr/>
        </p:nvSpPr>
        <p:spPr>
          <a:xfrm>
            <a:off x="29028097" y="3254353"/>
            <a:ext cx="9491719" cy="17366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b="1" dirty="0"/>
              <a:t>© 2025 Gregor von Borstel, Team LNCU – CC BY-SA 4.0</a:t>
            </a:r>
            <a:br>
              <a:rPr lang="de-DE" sz="2400" dirty="0"/>
            </a:br>
            <a:r>
              <a:rPr lang="de-DE" sz="2400" dirty="0"/>
              <a:t>Nach dem didaktischen Konzept von </a:t>
            </a:r>
            <a:r>
              <a:rPr lang="de-DE" sz="2400" i="1" dirty="0"/>
              <a:t>Matthias Kremer &amp; Ulrich Bee</a:t>
            </a:r>
            <a:br>
              <a:rPr lang="de-DE" sz="2400" dirty="0"/>
            </a:br>
            <a:r>
              <a:rPr lang="de-DE" sz="2400" dirty="0"/>
              <a:t>(vgl. Kremer &amp; Bee, </a:t>
            </a:r>
            <a:r>
              <a:rPr lang="de-DE" sz="2400" i="1" dirty="0"/>
              <a:t>CHEMKON</a:t>
            </a:r>
            <a:r>
              <a:rPr lang="de-DE" sz="2400" dirty="0"/>
              <a:t> 2019, 26 (7), 286–293, DOI: 10.1002/ckon.201900025)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654EFCE-E5E5-1521-633E-06341BEC9D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9310" y="3254353"/>
            <a:ext cx="16760608" cy="6971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36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2A8FC0-B98A-8211-06D4-C7343B448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2AB41541-902E-E50E-E103-0A1E71383B4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271925" y="2438836"/>
            <a:ext cx="42259911" cy="27753721"/>
          </a:xfrm>
          <a:prstGeom prst="rect">
            <a:avLst/>
          </a:prstGeom>
        </p:spPr>
      </p:pic>
      <p:sp>
        <p:nvSpPr>
          <p:cNvPr id="73" name="Textfeld 72">
            <a:extLst>
              <a:ext uri="{FF2B5EF4-FFF2-40B4-BE49-F238E27FC236}">
                <a16:creationId xmlns:a16="http://schemas.microsoft.com/office/drawing/2014/main" id="{4202E755-11E2-74BD-7762-C7C62D105D77}"/>
              </a:ext>
            </a:extLst>
          </p:cNvPr>
          <p:cNvSpPr txBox="1"/>
          <p:nvPr/>
        </p:nvSpPr>
        <p:spPr>
          <a:xfrm>
            <a:off x="3358099" y="789923"/>
            <a:ext cx="36087564" cy="164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115" b="1" dirty="0"/>
              <a:t>Das Periodensystem der Elemente in drei Ebenen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6DCDE036-5FBF-9B5B-A09F-46FC727FFDDB}"/>
              </a:ext>
            </a:extLst>
          </p:cNvPr>
          <p:cNvSpPr txBox="1"/>
          <p:nvPr/>
        </p:nvSpPr>
        <p:spPr>
          <a:xfrm>
            <a:off x="29028097" y="3254353"/>
            <a:ext cx="9491719" cy="17366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b="1" dirty="0"/>
              <a:t>© 2025 Gregor von Borstel, Team LNCU – CC BY-SA 4.0</a:t>
            </a:r>
            <a:br>
              <a:rPr lang="de-DE" sz="2400" dirty="0"/>
            </a:br>
            <a:r>
              <a:rPr lang="de-DE" sz="2400" dirty="0"/>
              <a:t>Nach dem didaktischen Konzept von </a:t>
            </a:r>
            <a:r>
              <a:rPr lang="de-DE" sz="2400" i="1" dirty="0"/>
              <a:t>Matthias Kremer &amp; Ulrich Bee</a:t>
            </a:r>
            <a:br>
              <a:rPr lang="de-DE" sz="2400" dirty="0"/>
            </a:br>
            <a:r>
              <a:rPr lang="de-DE" sz="2400" dirty="0"/>
              <a:t>(vgl. Kremer &amp; Bee, </a:t>
            </a:r>
            <a:r>
              <a:rPr lang="de-DE" sz="2400" i="1" dirty="0"/>
              <a:t>CHEMKON</a:t>
            </a:r>
            <a:r>
              <a:rPr lang="de-DE" sz="2400" dirty="0"/>
              <a:t> 2019, 26 (7), 286–293, DOI: 10.1002/ckon.201900025)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3FC3FAA-EA33-33EC-0F8C-C55E2A124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9310" y="3254353"/>
            <a:ext cx="16760608" cy="6971790"/>
          </a:xfrm>
          <a:prstGeom prst="rect">
            <a:avLst/>
          </a:prstGeom>
        </p:spPr>
      </p:pic>
      <p:pic>
        <p:nvPicPr>
          <p:cNvPr id="6" name="Grafik 5" descr="Ein Bild, das Text, Screenshot enthält.&#10;&#10;KI-generierte Inhalte können fehlerhaft sein.">
            <a:extLst>
              <a:ext uri="{FF2B5EF4-FFF2-40B4-BE49-F238E27FC236}">
                <a16:creationId xmlns:a16="http://schemas.microsoft.com/office/drawing/2014/main" id="{2C0A2001-5198-71BB-45B3-241E421FC33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6"/>
            <a:ext cx="42803763" cy="3034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63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18C3B2-65A9-F11A-20B5-4C34E8533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60CA2894-513D-A662-7F23-C42548A019A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271925" y="2438836"/>
            <a:ext cx="42259911" cy="27753721"/>
          </a:xfrm>
          <a:prstGeom prst="rect">
            <a:avLst/>
          </a:prstGeom>
        </p:spPr>
      </p:pic>
      <p:sp>
        <p:nvSpPr>
          <p:cNvPr id="73" name="Textfeld 72">
            <a:extLst>
              <a:ext uri="{FF2B5EF4-FFF2-40B4-BE49-F238E27FC236}">
                <a16:creationId xmlns:a16="http://schemas.microsoft.com/office/drawing/2014/main" id="{FFF5D061-045C-D0F5-2EAD-6251A5DB2A24}"/>
              </a:ext>
            </a:extLst>
          </p:cNvPr>
          <p:cNvSpPr txBox="1"/>
          <p:nvPr/>
        </p:nvSpPr>
        <p:spPr>
          <a:xfrm>
            <a:off x="3358099" y="789923"/>
            <a:ext cx="36087564" cy="164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115" b="1" dirty="0"/>
              <a:t>Das Periodensystem der Elemente in drei Ebenen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0903DB3F-C5D9-80F6-8A97-4DEC75EF4EDE}"/>
              </a:ext>
            </a:extLst>
          </p:cNvPr>
          <p:cNvSpPr txBox="1"/>
          <p:nvPr/>
        </p:nvSpPr>
        <p:spPr>
          <a:xfrm>
            <a:off x="29028097" y="3254353"/>
            <a:ext cx="9491719" cy="17366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b="1" dirty="0"/>
              <a:t>© 2025 Gregor von Borstel, Team LNCU – CC BY-SA 4.0</a:t>
            </a:r>
            <a:br>
              <a:rPr lang="de-DE" sz="2400" dirty="0"/>
            </a:br>
            <a:r>
              <a:rPr lang="de-DE" sz="2400" dirty="0"/>
              <a:t>Nach dem didaktischen Konzept von </a:t>
            </a:r>
            <a:r>
              <a:rPr lang="de-DE" sz="2400" i="1" dirty="0"/>
              <a:t>Matthias Kremer &amp; Ulrich Bee</a:t>
            </a:r>
            <a:br>
              <a:rPr lang="de-DE" sz="2400" dirty="0"/>
            </a:br>
            <a:r>
              <a:rPr lang="de-DE" sz="2400" dirty="0"/>
              <a:t>(vgl. Kremer &amp; Bee, </a:t>
            </a:r>
            <a:r>
              <a:rPr lang="de-DE" sz="2400" i="1" dirty="0"/>
              <a:t>CHEMKON</a:t>
            </a:r>
            <a:r>
              <a:rPr lang="de-DE" sz="2400" dirty="0"/>
              <a:t> 2019, 26 (7), 286–293, DOI: 10.1002/ckon.201900025)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82AFCB3-7C46-308B-FB78-D4F42C070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9310" y="3254353"/>
            <a:ext cx="16760608" cy="6971790"/>
          </a:xfrm>
          <a:prstGeom prst="rect">
            <a:avLst/>
          </a:prstGeom>
        </p:spPr>
      </p:pic>
      <p:pic>
        <p:nvPicPr>
          <p:cNvPr id="3" name="Grafik 2" descr="Ein Bild, das Text, Screenshot, Diagramm, Schrift enthält.&#10;&#10;KI-generierte Inhalte können fehlerhaft sein.">
            <a:extLst>
              <a:ext uri="{FF2B5EF4-FFF2-40B4-BE49-F238E27FC236}">
                <a16:creationId xmlns:a16="http://schemas.microsoft.com/office/drawing/2014/main" id="{ECC96807-8AE1-A369-6445-6EAF5E94BC7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6"/>
            <a:ext cx="42803763" cy="3034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03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90BC9F-73B3-9776-EE69-33B259916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01C72699-2B50-C99B-8040-2E4B31E6A44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271925" y="2438836"/>
            <a:ext cx="42259911" cy="27753721"/>
          </a:xfrm>
          <a:prstGeom prst="rect">
            <a:avLst/>
          </a:prstGeom>
        </p:spPr>
      </p:pic>
      <p:sp>
        <p:nvSpPr>
          <p:cNvPr id="73" name="Textfeld 72">
            <a:extLst>
              <a:ext uri="{FF2B5EF4-FFF2-40B4-BE49-F238E27FC236}">
                <a16:creationId xmlns:a16="http://schemas.microsoft.com/office/drawing/2014/main" id="{E2D26BD2-1553-013D-F7A2-4EC3D0622253}"/>
              </a:ext>
            </a:extLst>
          </p:cNvPr>
          <p:cNvSpPr txBox="1"/>
          <p:nvPr/>
        </p:nvSpPr>
        <p:spPr>
          <a:xfrm>
            <a:off x="3358099" y="789923"/>
            <a:ext cx="36087564" cy="164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115" b="1" dirty="0"/>
              <a:t>Das Periodensystem der Elemente in drei Ebenen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DEE3439F-6FBB-A6F6-5B59-7EB87DF97353}"/>
              </a:ext>
            </a:extLst>
          </p:cNvPr>
          <p:cNvSpPr txBox="1"/>
          <p:nvPr/>
        </p:nvSpPr>
        <p:spPr>
          <a:xfrm>
            <a:off x="29028097" y="3254353"/>
            <a:ext cx="9491719" cy="17366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b="1" dirty="0"/>
              <a:t>© 2025 Gregor von Borstel, Team LNCU – CC BY-SA 4.0</a:t>
            </a:r>
            <a:br>
              <a:rPr lang="de-DE" sz="2400" dirty="0"/>
            </a:br>
            <a:r>
              <a:rPr lang="de-DE" sz="2400" dirty="0"/>
              <a:t>Nach dem didaktischen Konzept von </a:t>
            </a:r>
            <a:r>
              <a:rPr lang="de-DE" sz="2400" i="1" dirty="0"/>
              <a:t>Matthias Kremer &amp; Ulrich Bee</a:t>
            </a:r>
            <a:br>
              <a:rPr lang="de-DE" sz="2400" dirty="0"/>
            </a:br>
            <a:r>
              <a:rPr lang="de-DE" sz="2400" dirty="0"/>
              <a:t>(vgl. Kremer &amp; Bee, </a:t>
            </a:r>
            <a:r>
              <a:rPr lang="de-DE" sz="2400" i="1" dirty="0"/>
              <a:t>CHEMKON</a:t>
            </a:r>
            <a:r>
              <a:rPr lang="de-DE" sz="2400" dirty="0"/>
              <a:t> 2019, 26 (7), 286–293, DOI: 10.1002/ckon.201900025)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1210947-AFBA-D243-B2F5-A565D7316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9310" y="3254353"/>
            <a:ext cx="16760608" cy="6971790"/>
          </a:xfrm>
          <a:prstGeom prst="rect">
            <a:avLst/>
          </a:prstGeom>
        </p:spPr>
      </p:pic>
      <p:pic>
        <p:nvPicPr>
          <p:cNvPr id="5" name="Grafik 4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BB1C3A0F-70C9-0F73-FBC9-C476ECD0BDA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6"/>
            <a:ext cx="42803763" cy="3034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575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327</Words>
  <Application>Microsoft Office PowerPoint</Application>
  <PresentationFormat>Benutzerdefiniert</PresentationFormat>
  <Paragraphs>32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von Borstel, Gregor</dc:creator>
  <cp:lastModifiedBy>von Borstel, Gregor</cp:lastModifiedBy>
  <cp:revision>15</cp:revision>
  <dcterms:created xsi:type="dcterms:W3CDTF">2025-10-22T14:19:00Z</dcterms:created>
  <dcterms:modified xsi:type="dcterms:W3CDTF">2025-11-17T17:08:45Z</dcterms:modified>
</cp:coreProperties>
</file>