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4"/>
  </p:sldMasterIdLst>
  <p:notesMasterIdLst>
    <p:notesMasterId r:id="rId20"/>
  </p:notesMasterIdLst>
  <p:sldIdLst>
    <p:sldId id="275" r:id="rId5"/>
    <p:sldId id="276" r:id="rId6"/>
    <p:sldId id="272" r:id="rId7"/>
    <p:sldId id="257" r:id="rId8"/>
    <p:sldId id="266" r:id="rId9"/>
    <p:sldId id="258" r:id="rId10"/>
    <p:sldId id="267" r:id="rId11"/>
    <p:sldId id="259" r:id="rId12"/>
    <p:sldId id="268" r:id="rId13"/>
    <p:sldId id="273" r:id="rId14"/>
    <p:sldId id="277" r:id="rId15"/>
    <p:sldId id="278" r:id="rId16"/>
    <p:sldId id="279" r:id="rId17"/>
    <p:sldId id="280" r:id="rId18"/>
    <p:sldId id="281" r:id="rId1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660"/>
  </p:normalViewPr>
  <p:slideViewPr>
    <p:cSldViewPr>
      <p:cViewPr varScale="1">
        <p:scale>
          <a:sx n="56" d="100"/>
          <a:sy n="56" d="100"/>
        </p:scale>
        <p:origin x="1980" y="5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n Borstel, Gregor" userId="63b5c905-32b1-4a40-a140-ebe35f2c9e04" providerId="ADAL" clId="{B91B7BEE-9309-4BAC-892E-CEC32EAA37C5}"/>
    <pc:docChg chg="undo custSel modSld">
      <pc:chgData name="von Borstel, Gregor" userId="63b5c905-32b1-4a40-a140-ebe35f2c9e04" providerId="ADAL" clId="{B91B7BEE-9309-4BAC-892E-CEC32EAA37C5}" dt="2024-12-02T10:39:02.578" v="2" actId="1076"/>
      <pc:docMkLst>
        <pc:docMk/>
      </pc:docMkLst>
      <pc:sldChg chg="modSp mod">
        <pc:chgData name="von Borstel, Gregor" userId="63b5c905-32b1-4a40-a140-ebe35f2c9e04" providerId="ADAL" clId="{B91B7BEE-9309-4BAC-892E-CEC32EAA37C5}" dt="2024-12-02T10:39:02.578" v="2" actId="1076"/>
        <pc:sldMkLst>
          <pc:docMk/>
          <pc:sldMk cId="1907073175" sldId="271"/>
        </pc:sldMkLst>
        <pc:picChg chg="mod">
          <ac:chgData name="von Borstel, Gregor" userId="63b5c905-32b1-4a40-a140-ebe35f2c9e04" providerId="ADAL" clId="{B91B7BEE-9309-4BAC-892E-CEC32EAA37C5}" dt="2024-12-02T10:39:02.578" v="2" actId="1076"/>
          <ac:picMkLst>
            <pc:docMk/>
            <pc:sldMk cId="1907073175" sldId="271"/>
            <ac:picMk id="6" creationId="{E9AA5584-6F26-49A3-83F2-2790557CEBA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56C57-B546-404C-BE87-273CF028AF28}" type="datetimeFigureOut">
              <a:rPr lang="de-DE" smtClean="0"/>
              <a:t>11.04.2025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A33F1-2EC5-4703-84A7-301C8E41B4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437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6858508" cy="9906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450" y="2617136"/>
            <a:ext cx="3981650" cy="218910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450" y="5197584"/>
            <a:ext cx="3981650" cy="1989940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49063" y="7301092"/>
            <a:ext cx="504957" cy="403578"/>
          </a:xfrm>
        </p:spPr>
        <p:txBody>
          <a:bodyPr/>
          <a:lstStyle/>
          <a:p>
            <a:fld id="{62D6E202-B606-4609-B914-27C9371A1F6D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1451" y="7301092"/>
            <a:ext cx="3048645" cy="4035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988" y="7301092"/>
            <a:ext cx="310112" cy="403578"/>
          </a:xfrm>
        </p:spPr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14869" y="5014142"/>
            <a:ext cx="383481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360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6955599"/>
            <a:ext cx="5099051" cy="818622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9695" y="1492015"/>
            <a:ext cx="5318612" cy="485516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7774221"/>
            <a:ext cx="5099051" cy="71314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922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09928"/>
            <a:ext cx="5099051" cy="4474687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175962"/>
            <a:ext cx="5099052" cy="23114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49" y="5980287"/>
            <a:ext cx="49548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737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750" y="1418635"/>
            <a:ext cx="4800188" cy="342429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0150" y="4842933"/>
            <a:ext cx="4419599" cy="941681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7" y="6273801"/>
            <a:ext cx="5099054" cy="22135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7477" y="130774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5128" y="408470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58849" y="59802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345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2" y="4779061"/>
            <a:ext cx="5099046" cy="212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6900661"/>
            <a:ext cx="5099048" cy="1242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2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062" y="1418635"/>
            <a:ext cx="4743876" cy="3240854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256784"/>
            <a:ext cx="5099048" cy="128117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542852"/>
            <a:ext cx="5099052" cy="194451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8546" y="129551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7348" y="3766718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58849" y="495300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621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418634"/>
            <a:ext cx="5099051" cy="331423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151120"/>
            <a:ext cx="5099048" cy="130759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457245"/>
            <a:ext cx="5099051" cy="2030119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52" y="4953000"/>
            <a:ext cx="495481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924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49" y="3596863"/>
            <a:ext cx="5099052" cy="4890503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50" y="3401190"/>
            <a:ext cx="49548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14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67500" y="1309929"/>
            <a:ext cx="1214198" cy="717743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51" y="1309929"/>
            <a:ext cx="3686632" cy="7177434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84134" y="1309929"/>
            <a:ext cx="0" cy="717743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62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58849" y="34034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05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49" y="2370930"/>
            <a:ext cx="4946651" cy="2632520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849" y="5394797"/>
            <a:ext cx="4946651" cy="157446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958850" y="5199122"/>
            <a:ext cx="49466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51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958849" y="34034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650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3864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30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651" y="4684713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1374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374" y="4684713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40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324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76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8" y="2005660"/>
            <a:ext cx="1902599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7" y="1418636"/>
            <a:ext cx="2891654" cy="7068728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8" y="4378205"/>
            <a:ext cx="1902599" cy="35221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958849" y="4206992"/>
            <a:ext cx="175019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541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2721091"/>
            <a:ext cx="2724152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02" y="1492014"/>
            <a:ext cx="2197097" cy="692197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4702291"/>
            <a:ext cx="2724151" cy="264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67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6864350" cy="9906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3596862"/>
            <a:ext cx="5099052" cy="4976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7503" y="8609659"/>
            <a:ext cx="861212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D6E202-B606-4609-B914-27C9371A1F6D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2649" y="8609659"/>
            <a:ext cx="3828500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5068" y="8609659"/>
            <a:ext cx="296633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1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FFF179-ED4F-A520-3AEB-C83405FB1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D757ED6-A3BB-8E6E-B663-856AAF083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784" y="-50248"/>
            <a:ext cx="7056784" cy="9956248"/>
          </a:xfrm>
          <a:prstGeom prst="rect">
            <a:avLst/>
          </a:prstGeom>
        </p:spPr>
      </p:pic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B86D0C81-EB96-C2E6-8E2F-86487870BB2E}"/>
              </a:ext>
            </a:extLst>
          </p:cNvPr>
          <p:cNvSpPr/>
          <p:nvPr/>
        </p:nvSpPr>
        <p:spPr>
          <a:xfrm>
            <a:off x="1628800" y="3224808"/>
            <a:ext cx="4464496" cy="22322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Ein Bild, das Screenshot enthält.&#10;&#10;KI-generierte Inhalte können fehlerhaft sein.">
            <a:extLst>
              <a:ext uri="{FF2B5EF4-FFF2-40B4-BE49-F238E27FC236}">
                <a16:creationId xmlns:a16="http://schemas.microsoft.com/office/drawing/2014/main" id="{0DB4B02B-058A-8AD3-5242-0DFF6454B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00" y="3044788"/>
            <a:ext cx="4608512" cy="2592288"/>
          </a:xfrm>
          <a:prstGeom prst="round2Diag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64487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1B4C6AD9-7619-440C-BE89-6A9856072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3647" y="3368824"/>
            <a:ext cx="5250706" cy="360702"/>
          </a:xfrm>
        </p:spPr>
        <p:txBody>
          <a:bodyPr>
            <a:noAutofit/>
          </a:bodyPr>
          <a:lstStyle/>
          <a:p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E 151 (Brillantschwarz)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D7B0B72-F2CF-B62F-6638-CF310CBBB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20" y="5817096"/>
            <a:ext cx="4968897" cy="324036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4FA60DE7-60D5-04D6-78DD-6AD20F754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975">
            <a:off x="2854131" y="3914261"/>
            <a:ext cx="3073778" cy="2202874"/>
          </a:xfrm>
          <a:prstGeom prst="rect">
            <a:avLst/>
          </a:prstGeom>
        </p:spPr>
      </p:pic>
      <p:pic>
        <p:nvPicPr>
          <p:cNvPr id="10" name="Picture 2" descr="tile n food4yOLJ &#10;toes / Purple &#10;he Serlöslich/water 5/ &#10;Ingredient} &#10;, E 151 / destro &#10;est before : 03/2019 &#10;Mad? ">
            <a:extLst>
              <a:ext uri="{FF2B5EF4-FFF2-40B4-BE49-F238E27FC236}">
                <a16:creationId xmlns:a16="http://schemas.microsoft.com/office/drawing/2014/main" id="{CABE97F9-0644-8CEC-97E3-71DB3812C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920552"/>
            <a:ext cx="2794551" cy="20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3,0 &#10;2,8 &#10;2,6 &#10;2,2 &#10;2,0 &#10;1,2 &#10;0,2 &#10;Voett 450f nrn) &#10;Blau nm) Absorption &#10;nm) &#10;Geb 570( nrn) Absorptian &#10;Qange 6Üj( nm) AkN)rptior &#10;Datensatz 7 &#10;Rot 650( nm) Abscrption ">
            <a:extLst>
              <a:ext uri="{FF2B5EF4-FFF2-40B4-BE49-F238E27FC236}">
                <a16:creationId xmlns:a16="http://schemas.microsoft.com/office/drawing/2014/main" id="{5D36A634-14BA-8BF5-43BC-E6F8EC114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24608"/>
            <a:ext cx="2785746" cy="153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686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5">
            <a:extLst>
              <a:ext uri="{FF2B5EF4-FFF2-40B4-BE49-F238E27FC236}">
                <a16:creationId xmlns:a16="http://schemas.microsoft.com/office/drawing/2014/main" id="{2A7EBB35-4973-8866-B336-DBDCDF66DF0A}"/>
              </a:ext>
            </a:extLst>
          </p:cNvPr>
          <p:cNvSpPr txBox="1">
            <a:spLocks/>
          </p:cNvSpPr>
          <p:nvPr/>
        </p:nvSpPr>
        <p:spPr>
          <a:xfrm>
            <a:off x="692696" y="5385048"/>
            <a:ext cx="5328592" cy="580000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Abb. von Dr. Andrea Schumacher und Gregor von Borstel, 2025 unter CC-BY-SA 4.0. </a:t>
            </a:r>
          </a:p>
          <a:p>
            <a:pPr marL="0" indent="0">
              <a:buNone/>
            </a:pPr>
            <a:r>
              <a:rPr lang="de-DE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Fotometrische Messung mit einem „SPECTROPHOTOMETER UV-1600PC UV-VIS“ </a:t>
            </a:r>
            <a:endParaRPr lang="de-DE" dirty="0"/>
          </a:p>
        </p:txBody>
      </p:sp>
      <p:pic>
        <p:nvPicPr>
          <p:cNvPr id="6" name="Grafik 5" descr="Ein Bild, das Text, Im Haus, Flasche, Softdrink enthält.&#10;&#10;KI-generierte Inhalte können fehlerhaft sein.">
            <a:extLst>
              <a:ext uri="{FF2B5EF4-FFF2-40B4-BE49-F238E27FC236}">
                <a16:creationId xmlns:a16="http://schemas.microsoft.com/office/drawing/2014/main" id="{1C757871-5FFF-58FA-821A-4EDC27DCA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1" t="12201" r="19551" b="18535"/>
          <a:stretch/>
        </p:blipFill>
        <p:spPr>
          <a:xfrm>
            <a:off x="332656" y="690222"/>
            <a:ext cx="2683988" cy="42627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Grafik 7" descr="Ein Bild, das Text, Schuhwerk, Tasse, Dixie-Cup enthält.&#10;&#10;KI-generierte Inhalte können fehlerhaft sein.">
            <a:extLst>
              <a:ext uri="{FF2B5EF4-FFF2-40B4-BE49-F238E27FC236}">
                <a16:creationId xmlns:a16="http://schemas.microsoft.com/office/drawing/2014/main" id="{3B2BFBE6-1CE0-7894-F672-FAA45DB3D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4" t="1932" r="18587" b="28804"/>
          <a:stretch/>
        </p:blipFill>
        <p:spPr>
          <a:xfrm>
            <a:off x="4400511" y="6184164"/>
            <a:ext cx="2129624" cy="302119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Grafik 9" descr="Ein Bild, das Drink, Lösung, Glasflasche, löslich enthält.&#10;&#10;KI-generierte Inhalte können fehlerhaft sein.">
            <a:extLst>
              <a:ext uri="{FF2B5EF4-FFF2-40B4-BE49-F238E27FC236}">
                <a16:creationId xmlns:a16="http://schemas.microsoft.com/office/drawing/2014/main" id="{D31740EF-21FD-AADC-8976-BBC20B041D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6" t="9707" r="14475" b="28521"/>
          <a:stretch/>
        </p:blipFill>
        <p:spPr>
          <a:xfrm>
            <a:off x="2611539" y="5965048"/>
            <a:ext cx="2241065" cy="266351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Grafik 11" descr="Ein Bild, das Wand, Im Haus, Text, Lösung enthält.&#10;&#10;KI-generierte Inhalte können fehlerhaft sein.">
            <a:extLst>
              <a:ext uri="{FF2B5EF4-FFF2-40B4-BE49-F238E27FC236}">
                <a16:creationId xmlns:a16="http://schemas.microsoft.com/office/drawing/2014/main" id="{87E6CF2D-56F1-156A-39BA-5B839E6430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9" t="21454" r="24012" b="34447"/>
          <a:stretch/>
        </p:blipFill>
        <p:spPr>
          <a:xfrm>
            <a:off x="294797" y="5816115"/>
            <a:ext cx="3062195" cy="357256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Rechteck: gefaltete Ecke 3">
            <a:extLst>
              <a:ext uri="{FF2B5EF4-FFF2-40B4-BE49-F238E27FC236}">
                <a16:creationId xmlns:a16="http://schemas.microsoft.com/office/drawing/2014/main" id="{CF02087C-9E71-EAB6-E6FF-B4C8B862E549}"/>
              </a:ext>
            </a:extLst>
          </p:cNvPr>
          <p:cNvSpPr/>
          <p:nvPr/>
        </p:nvSpPr>
        <p:spPr>
          <a:xfrm rot="302056">
            <a:off x="3132638" y="1021610"/>
            <a:ext cx="3600000" cy="3600000"/>
          </a:xfrm>
          <a:prstGeom prst="foldedCorner">
            <a:avLst>
              <a:gd name="adj" fmla="val 2107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72000" rIns="72000" bIns="72000" numCol="1" rtlCol="0" anchor="t" anchorCtr="1"/>
          <a:lstStyle/>
          <a:p>
            <a:r>
              <a:rPr lang="de-DE" sz="4400" dirty="0">
                <a:solidFill>
                  <a:schemeClr val="tx1"/>
                </a:solidFill>
                <a:latin typeface="Freestyle Script" panose="030804020302050B0404" pitchFamily="66" charset="0"/>
                <a:sym typeface="Wingdings 2" panose="05020102010507070707" pitchFamily="18" charset="2"/>
              </a:rPr>
              <a:t>Natürliche Farbstoffe</a:t>
            </a:r>
          </a:p>
          <a:p>
            <a:pPr marL="457200" indent="-457200">
              <a:buFont typeface="Wingdings 2" panose="05020102010507070707" pitchFamily="18" charset="2"/>
              <a:buChar char="R"/>
            </a:pPr>
            <a:r>
              <a:rPr lang="de-DE" sz="3200" dirty="0">
                <a:solidFill>
                  <a:schemeClr val="tx1"/>
                </a:solidFill>
                <a:latin typeface="Freestyle Script" panose="030804020302050B0404" pitchFamily="66" charset="0"/>
                <a:sym typeface="Wingdings 2" panose="05020102010507070707" pitchFamily="18" charset="2"/>
              </a:rPr>
              <a:t>E 100</a:t>
            </a:r>
          </a:p>
          <a:p>
            <a:pPr marL="457200" indent="-457200">
              <a:buFont typeface="Wingdings 2" panose="05020102010507070707" pitchFamily="18" charset="2"/>
              <a:buChar char="R"/>
            </a:pPr>
            <a:r>
              <a:rPr lang="de-DE" sz="3200" dirty="0">
                <a:solidFill>
                  <a:schemeClr val="tx1"/>
                </a:solidFill>
                <a:latin typeface="Freestyle Script" panose="030804020302050B0404" pitchFamily="66" charset="0"/>
                <a:sym typeface="Wingdings 2" panose="05020102010507070707" pitchFamily="18" charset="2"/>
              </a:rPr>
              <a:t>E 140</a:t>
            </a:r>
          </a:p>
          <a:p>
            <a:pPr marL="457200" indent="-457200">
              <a:buFont typeface="Wingdings 2" panose="05020102010507070707" pitchFamily="18" charset="2"/>
              <a:buChar char="R"/>
            </a:pPr>
            <a:r>
              <a:rPr lang="de-DE" sz="3200" dirty="0">
                <a:solidFill>
                  <a:schemeClr val="tx1"/>
                </a:solidFill>
                <a:latin typeface="Freestyle Script" panose="030804020302050B0404" pitchFamily="66" charset="0"/>
                <a:sym typeface="Wingdings 2" panose="05020102010507070707" pitchFamily="18" charset="2"/>
              </a:rPr>
              <a:t>E 160a</a:t>
            </a:r>
          </a:p>
          <a:p>
            <a:pPr marL="457200" indent="-457200">
              <a:buFont typeface="Wingdings 2" panose="05020102010507070707" pitchFamily="18" charset="2"/>
              <a:buChar char="R"/>
            </a:pPr>
            <a:r>
              <a:rPr lang="de-DE" sz="3200" dirty="0">
                <a:solidFill>
                  <a:schemeClr val="tx1"/>
                </a:solidFill>
                <a:latin typeface="Freestyle Script" panose="030804020302050B0404" pitchFamily="66" charset="0"/>
                <a:sym typeface="Wingdings 2" panose="05020102010507070707" pitchFamily="18" charset="2"/>
              </a:rPr>
              <a:t>E 162</a:t>
            </a:r>
            <a:endParaRPr lang="de-DE" sz="3200" dirty="0">
              <a:solidFill>
                <a:schemeClr val="tx1"/>
              </a:solidFill>
              <a:latin typeface="Freestyle Script" panose="030804020302050B0404" pitchFamily="66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41771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Diagramm, Reihe, Zahl enthält.&#10;&#10;KI-generierte Inhalte können fehlerhaft sein.">
            <a:extLst>
              <a:ext uri="{FF2B5EF4-FFF2-40B4-BE49-F238E27FC236}">
                <a16:creationId xmlns:a16="http://schemas.microsoft.com/office/drawing/2014/main" id="{00876B64-AF32-D82A-105E-E775E4E9F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99" y="1424608"/>
            <a:ext cx="5669401" cy="3664759"/>
          </a:xfrm>
          <a:prstGeom prst="rect">
            <a:avLst/>
          </a:prstGeom>
        </p:spPr>
      </p:pic>
      <p:pic>
        <p:nvPicPr>
          <p:cNvPr id="2" name="Grafik 1" descr="Ein Bild, das Text, Im Haus, Flasche, Softdrink enthält.&#10;&#10;KI-generierte Inhalte können fehlerhaft sein.">
            <a:extLst>
              <a:ext uri="{FF2B5EF4-FFF2-40B4-BE49-F238E27FC236}">
                <a16:creationId xmlns:a16="http://schemas.microsoft.com/office/drawing/2014/main" id="{64F9F0B6-0404-B5A3-F864-266524619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1" t="12201" r="19551" b="18535"/>
          <a:stretch/>
        </p:blipFill>
        <p:spPr>
          <a:xfrm>
            <a:off x="4725144" y="6321152"/>
            <a:ext cx="1822554" cy="289462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2" name="Textplatzhalter 17">
            <a:extLst>
              <a:ext uri="{FF2B5EF4-FFF2-40B4-BE49-F238E27FC236}">
                <a16:creationId xmlns:a16="http://schemas.microsoft.com/office/drawing/2014/main" id="{6456096D-C986-4A87-9E2E-6C22A97FC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598" y="448825"/>
            <a:ext cx="5441102" cy="1393881"/>
          </a:xfrm>
        </p:spPr>
        <p:txBody>
          <a:bodyPr>
            <a:normAutofit/>
          </a:bodyPr>
          <a:lstStyle/>
          <a:p>
            <a:pPr algn="ctr"/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E 100 (</a:t>
            </a:r>
            <a:r>
              <a:rPr lang="de-D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Kukurmin</a:t>
            </a: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) in Ethanol</a:t>
            </a:r>
          </a:p>
        </p:txBody>
      </p:sp>
      <p:sp>
        <p:nvSpPr>
          <p:cNvPr id="9" name="Textfeld 11">
            <a:extLst>
              <a:ext uri="{FF2B5EF4-FFF2-40B4-BE49-F238E27FC236}">
                <a16:creationId xmlns:a16="http://schemas.microsoft.com/office/drawing/2014/main" id="{1EF0C325-C892-4EFE-A42C-BA381514D285}"/>
              </a:ext>
            </a:extLst>
          </p:cNvPr>
          <p:cNvSpPr txBox="1"/>
          <p:nvPr/>
        </p:nvSpPr>
        <p:spPr>
          <a:xfrm>
            <a:off x="1412776" y="145590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452nm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AFC6C4-1F66-C9B6-BE00-13D0DAB7D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781044">
            <a:off x="542065" y="6546315"/>
            <a:ext cx="4197021" cy="166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80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D82AF-6826-F7B4-315D-300044427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17">
            <a:extLst>
              <a:ext uri="{FF2B5EF4-FFF2-40B4-BE49-F238E27FC236}">
                <a16:creationId xmlns:a16="http://schemas.microsoft.com/office/drawing/2014/main" id="{ADA71FD1-4AD2-858E-C7AB-9BB31540D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449" y="635662"/>
            <a:ext cx="5441102" cy="1393881"/>
          </a:xfrm>
        </p:spPr>
        <p:txBody>
          <a:bodyPr>
            <a:normAutofit/>
          </a:bodyPr>
          <a:lstStyle/>
          <a:p>
            <a:pPr algn="ctr"/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E140 (Chlorophyllextrakt) in Ethanol</a:t>
            </a:r>
          </a:p>
        </p:txBody>
      </p:sp>
      <p:pic>
        <p:nvPicPr>
          <p:cNvPr id="3" name="Grafik 2" descr="Ein Bild, das Text, Schuhwerk, Tasse, Dixie-Cup enthält.&#10;&#10;KI-generierte Inhalte können fehlerhaft sein.">
            <a:extLst>
              <a:ext uri="{FF2B5EF4-FFF2-40B4-BE49-F238E27FC236}">
                <a16:creationId xmlns:a16="http://schemas.microsoft.com/office/drawing/2014/main" id="{3770DDD6-5CAC-FDCA-0612-DBB7EBB03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4" t="1932" r="18587" b="28804"/>
          <a:stretch/>
        </p:blipFill>
        <p:spPr>
          <a:xfrm>
            <a:off x="347964" y="6249144"/>
            <a:ext cx="2129624" cy="302119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Grafik 3" descr="Ein Bild, das Text, Diagramm, Reihe, Zahl enthält.&#10;&#10;KI-generierte Inhalte können fehlerhaft sein.">
            <a:extLst>
              <a:ext uri="{FF2B5EF4-FFF2-40B4-BE49-F238E27FC236}">
                <a16:creationId xmlns:a16="http://schemas.microsoft.com/office/drawing/2014/main" id="{8AA7EA2E-A41C-E12E-D455-BEB9FBC60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49" y="2025387"/>
            <a:ext cx="5589240" cy="361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16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CB9B1-F231-75BA-F9C6-F197E59C2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17">
            <a:extLst>
              <a:ext uri="{FF2B5EF4-FFF2-40B4-BE49-F238E27FC236}">
                <a16:creationId xmlns:a16="http://schemas.microsoft.com/office/drawing/2014/main" id="{FA60C425-F6D7-0D9D-7AD6-FA1BBAE76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258" y="431353"/>
            <a:ext cx="5985481" cy="1393881"/>
          </a:xfrm>
        </p:spPr>
        <p:txBody>
          <a:bodyPr>
            <a:normAutofit/>
          </a:bodyPr>
          <a:lstStyle/>
          <a:p>
            <a:pPr algn="ctr"/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E 160a (beta-Carotin) in Ethanol</a:t>
            </a:r>
          </a:p>
        </p:txBody>
      </p:sp>
      <p:pic>
        <p:nvPicPr>
          <p:cNvPr id="3" name="Grafik 2" descr="Ein Bild, das Drink, Lösung, Glasflasche, löslich enthält.&#10;&#10;KI-generierte Inhalte können fehlerhaft sein.">
            <a:extLst>
              <a:ext uri="{FF2B5EF4-FFF2-40B4-BE49-F238E27FC236}">
                <a16:creationId xmlns:a16="http://schemas.microsoft.com/office/drawing/2014/main" id="{DB56370D-E1F6-2616-4D73-DA1C5F585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6" t="9707" r="14475" b="28521"/>
          <a:stretch/>
        </p:blipFill>
        <p:spPr>
          <a:xfrm>
            <a:off x="4725144" y="6969224"/>
            <a:ext cx="1877542" cy="223146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9B0DB20-A6AC-F785-A474-17EE920F8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2456" y="6033120"/>
            <a:ext cx="6020661" cy="1204133"/>
          </a:xfrm>
          <a:prstGeom prst="rect">
            <a:avLst/>
          </a:prstGeom>
        </p:spPr>
      </p:pic>
      <p:pic>
        <p:nvPicPr>
          <p:cNvPr id="4" name="Grafik 3" descr="Ein Bild, das Diagramm, Text, Reihe enthält.&#10;&#10;KI-generierte Inhalte können fehlerhaft sein.">
            <a:extLst>
              <a:ext uri="{FF2B5EF4-FFF2-40B4-BE49-F238E27FC236}">
                <a16:creationId xmlns:a16="http://schemas.microsoft.com/office/drawing/2014/main" id="{945D8EEB-5E99-3DD6-C19A-2C7078542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79" y="1825234"/>
            <a:ext cx="5619614" cy="363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19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3B5FB-39EA-33A0-B5E4-458E75E93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17">
            <a:extLst>
              <a:ext uri="{FF2B5EF4-FFF2-40B4-BE49-F238E27FC236}">
                <a16:creationId xmlns:a16="http://schemas.microsoft.com/office/drawing/2014/main" id="{35821FF4-54B2-65BF-5C4E-6B655FC72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598" y="448825"/>
            <a:ext cx="5441102" cy="1393881"/>
          </a:xfrm>
        </p:spPr>
        <p:txBody>
          <a:bodyPr>
            <a:normAutofit/>
          </a:bodyPr>
          <a:lstStyle/>
          <a:p>
            <a:pPr algn="ctr"/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E 162 (Beetenrot) in Wasser</a:t>
            </a:r>
          </a:p>
        </p:txBody>
      </p:sp>
      <p:pic>
        <p:nvPicPr>
          <p:cNvPr id="3" name="Grafik 2" descr="Ein Bild, das Wand, Im Haus, Text, Lösung enthält.&#10;&#10;KI-generierte Inhalte können fehlerhaft sein.">
            <a:extLst>
              <a:ext uri="{FF2B5EF4-FFF2-40B4-BE49-F238E27FC236}">
                <a16:creationId xmlns:a16="http://schemas.microsoft.com/office/drawing/2014/main" id="{2D9D9E77-E2F3-2FA9-494C-6E101D7BA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9" t="21454" r="24012" b="34447"/>
          <a:stretch/>
        </p:blipFill>
        <p:spPr>
          <a:xfrm>
            <a:off x="294797" y="5816115"/>
            <a:ext cx="3062195" cy="357256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DFE5BE6-823F-3A8D-52D6-928C82FEF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3279" y="6144776"/>
            <a:ext cx="2870421" cy="2852481"/>
          </a:xfrm>
          <a:prstGeom prst="rect">
            <a:avLst/>
          </a:prstGeom>
        </p:spPr>
      </p:pic>
      <p:pic>
        <p:nvPicPr>
          <p:cNvPr id="4" name="Grafik 3" descr="Ein Bild, das Text, Diagramm, Reihe, Zahl enthält.&#10;&#10;KI-generierte Inhalte können fehlerhaft sein.">
            <a:extLst>
              <a:ext uri="{FF2B5EF4-FFF2-40B4-BE49-F238E27FC236}">
                <a16:creationId xmlns:a16="http://schemas.microsoft.com/office/drawing/2014/main" id="{59311F9A-DD7C-FA97-0E41-8EA04ABFF2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00" y="1420960"/>
            <a:ext cx="5669400" cy="36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02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8E7DC59-F632-DD87-CBE8-AE329E6BE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C8C778A-EF96-9117-7024-6E53B670C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124"/>
            <a:ext cx="7056784" cy="9956248"/>
          </a:xfrm>
          <a:prstGeom prst="rect">
            <a:avLst/>
          </a:prstGeom>
        </p:spPr>
      </p:pic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BF4DA2B2-848E-EE12-9470-7F2651C62A93}"/>
              </a:ext>
            </a:extLst>
          </p:cNvPr>
          <p:cNvSpPr/>
          <p:nvPr/>
        </p:nvSpPr>
        <p:spPr>
          <a:xfrm>
            <a:off x="1628800" y="3224808"/>
            <a:ext cx="4464496" cy="22322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Ein Bild, das Screenshot enthält.&#10;&#10;KI-generierte Inhalte können fehlerhaft sein.">
            <a:extLst>
              <a:ext uri="{FF2B5EF4-FFF2-40B4-BE49-F238E27FC236}">
                <a16:creationId xmlns:a16="http://schemas.microsoft.com/office/drawing/2014/main" id="{9BBADC6E-C2BB-E797-85CD-E03555F1E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00" y="3044788"/>
            <a:ext cx="4608512" cy="2592288"/>
          </a:xfrm>
          <a:prstGeom prst="round2DiagRect">
            <a:avLst/>
          </a:prstGeom>
          <a:ln w="76200">
            <a:solidFill>
              <a:schemeClr val="bg1"/>
            </a:solidFill>
          </a:ln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0B1B1AC-D25F-5381-9C76-016E20AA93F0}"/>
              </a:ext>
            </a:extLst>
          </p:cNvPr>
          <p:cNvGrpSpPr/>
          <p:nvPr/>
        </p:nvGrpSpPr>
        <p:grpSpPr>
          <a:xfrm>
            <a:off x="2276872" y="5745088"/>
            <a:ext cx="3606787" cy="3671600"/>
            <a:chOff x="988828" y="2435116"/>
            <a:chExt cx="3606787" cy="3671600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021A4C96-B365-7492-92F1-F4BE1313A6E5}"/>
                </a:ext>
              </a:extLst>
            </p:cNvPr>
            <p:cNvGrpSpPr/>
            <p:nvPr/>
          </p:nvGrpSpPr>
          <p:grpSpPr>
            <a:xfrm rot="20831878">
              <a:off x="995615" y="2435116"/>
              <a:ext cx="3600000" cy="3600000"/>
              <a:chOff x="1348381" y="1155165"/>
              <a:chExt cx="3600000" cy="3600000"/>
            </a:xfrm>
          </p:grpSpPr>
          <p:sp>
            <p:nvSpPr>
              <p:cNvPr id="8" name="Rechteck: gefaltete Ecke 7">
                <a:extLst>
                  <a:ext uri="{FF2B5EF4-FFF2-40B4-BE49-F238E27FC236}">
                    <a16:creationId xmlns:a16="http://schemas.microsoft.com/office/drawing/2014/main" id="{898E2331-90EE-59A7-CD1B-8A6298120E01}"/>
                  </a:ext>
                </a:extLst>
              </p:cNvPr>
              <p:cNvSpPr/>
              <p:nvPr/>
            </p:nvSpPr>
            <p:spPr>
              <a:xfrm rot="612175">
                <a:off x="1348381" y="1155165"/>
                <a:ext cx="3600000" cy="3600000"/>
              </a:xfrm>
              <a:prstGeom prst="foldedCorner">
                <a:avLst>
                  <a:gd name="adj" fmla="val 28756"/>
                </a:avLst>
              </a:prstGeom>
              <a:solidFill>
                <a:srgbClr val="FFFF66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t" anchorCtr="1"/>
              <a:lstStyle/>
              <a:p>
                <a:r>
                  <a:rPr lang="de-DE" sz="3200" dirty="0">
                    <a:solidFill>
                      <a:schemeClr val="tx1"/>
                    </a:solidFill>
                    <a:latin typeface="Freestyle Script" panose="030804020302050B0404" pitchFamily="66" charset="0"/>
                    <a:sym typeface="Wingdings" panose="05000000000000000000" pitchFamily="2" charset="2"/>
                  </a:rPr>
                  <a:t>Liebe Schülerinnen und Schüler,</a:t>
                </a:r>
              </a:p>
              <a:p>
                <a:r>
                  <a:rPr lang="de-DE" sz="3200" dirty="0">
                    <a:solidFill>
                      <a:schemeClr val="tx1"/>
                    </a:solidFill>
                    <a:latin typeface="Freestyle Script" panose="030804020302050B0404" pitchFamily="66" charset="0"/>
                    <a:sym typeface="Wingdings" panose="05000000000000000000" pitchFamily="2" charset="2"/>
                  </a:rPr>
                  <a:t>ich habe schon mal die Spektren von vielen Lebensmittelfarben aufgenommen. </a:t>
                </a:r>
              </a:p>
              <a:p>
                <a:r>
                  <a:rPr lang="de-DE" sz="3200" dirty="0">
                    <a:solidFill>
                      <a:schemeClr val="tx1"/>
                    </a:solidFill>
                    <a:latin typeface="Freestyle Script" panose="030804020302050B0404" pitchFamily="66" charset="0"/>
                    <a:sym typeface="Wingdings" panose="05000000000000000000" pitchFamily="2" charset="2"/>
                  </a:rPr>
                  <a:t>Ihr findet die Ergebnisse hier.</a:t>
                </a:r>
              </a:p>
            </p:txBody>
          </p:sp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D98767EE-ABF1-E8DD-915B-0226D034C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3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11" r="25986" b="63727"/>
              <a:stretch/>
            </p:blipFill>
            <p:spPr>
              <a:xfrm rot="8327429">
                <a:off x="3550574" y="4046775"/>
                <a:ext cx="1043515" cy="50968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889D47A2-AEC9-767B-9CCF-817F826B05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11" t="-1" r="25986" b="-4770"/>
            <a:stretch/>
          </p:blipFill>
          <p:spPr>
            <a:xfrm rot="2704198">
              <a:off x="1203156" y="4848873"/>
              <a:ext cx="1043515" cy="1472171"/>
            </a:xfrm>
            <a:prstGeom prst="ellipse">
              <a:avLst/>
            </a:prstGeom>
            <a:ln>
              <a:noFill/>
            </a:ln>
            <a:effectLst>
              <a:softEdge rad="317500"/>
            </a:effectLst>
          </p:spPr>
        </p:pic>
      </p:grpSp>
    </p:spTree>
    <p:extLst>
      <p:ext uri="{BB962C8B-B14F-4D97-AF65-F5344CB8AC3E}">
        <p14:creationId xmlns:p14="http://schemas.microsoft.com/office/powerpoint/2010/main" val="2298326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isch, drinnen, sitzend, Computer enthält.&#10;&#10;Automatisch generierte Beschreibung">
            <a:extLst>
              <a:ext uri="{FF2B5EF4-FFF2-40B4-BE49-F238E27FC236}">
                <a16:creationId xmlns:a16="http://schemas.microsoft.com/office/drawing/2014/main" id="{237072B4-D856-4A93-A642-213B01E7C7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7392">
            <a:off x="427179" y="1223066"/>
            <a:ext cx="6003643" cy="230856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Untertitel 5">
            <a:extLst>
              <a:ext uri="{FF2B5EF4-FFF2-40B4-BE49-F238E27FC236}">
                <a16:creationId xmlns:a16="http://schemas.microsoft.com/office/drawing/2014/main" id="{2A7EBB35-4973-8866-B336-DBDCDF66DF0A}"/>
              </a:ext>
            </a:extLst>
          </p:cNvPr>
          <p:cNvSpPr txBox="1">
            <a:spLocks/>
          </p:cNvSpPr>
          <p:nvPr/>
        </p:nvSpPr>
        <p:spPr>
          <a:xfrm>
            <a:off x="1353070" y="7628943"/>
            <a:ext cx="4608512" cy="1207284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Abb. von Gregor von Borstel, 2020 – 2022 unter CC-BY-SA 4.0. </a:t>
            </a:r>
          </a:p>
          <a:p>
            <a:pPr marL="0" indent="0">
              <a:buNone/>
            </a:pPr>
            <a:r>
              <a:rPr lang="de-DE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Kolorimetrische Bestimmung erfolgte mit Hilfe eines „</a:t>
            </a:r>
            <a:r>
              <a:rPr lang="de-DE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Pasco</a:t>
            </a:r>
            <a:r>
              <a:rPr lang="de-DE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wireless</a:t>
            </a:r>
            <a:r>
              <a:rPr lang="de-DE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colorimeter</a:t>
            </a:r>
            <a:r>
              <a:rPr lang="de-DE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</a:p>
          <a:p>
            <a:pPr marL="0" indent="0">
              <a:buNone/>
            </a:pPr>
            <a:r>
              <a:rPr lang="de-DE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Fotometrische Messung mit einem „SPECTROPHOTOMETER UV-1600PC UV-VIS“ der wässrigen Lösungen</a:t>
            </a:r>
          </a:p>
          <a:p>
            <a:endParaRPr lang="de-DE" dirty="0"/>
          </a:p>
        </p:txBody>
      </p:sp>
      <p:sp>
        <p:nvSpPr>
          <p:cNvPr id="3" name="Rechteck: gefaltete Ecke 2">
            <a:extLst>
              <a:ext uri="{FF2B5EF4-FFF2-40B4-BE49-F238E27FC236}">
                <a16:creationId xmlns:a16="http://schemas.microsoft.com/office/drawing/2014/main" id="{2165FDAF-516F-D2D2-CBC5-7017E68E3884}"/>
              </a:ext>
            </a:extLst>
          </p:cNvPr>
          <p:cNvSpPr/>
          <p:nvPr/>
        </p:nvSpPr>
        <p:spPr>
          <a:xfrm rot="305881">
            <a:off x="1781628" y="3449643"/>
            <a:ext cx="3600000" cy="3600000"/>
          </a:xfrm>
          <a:prstGeom prst="foldedCorner">
            <a:avLst>
              <a:gd name="adj" fmla="val 21075"/>
            </a:avLst>
          </a:prstGeom>
          <a:solidFill>
            <a:srgbClr val="FFFF6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72000" rIns="72000" bIns="72000" numCol="1" rtlCol="0" anchor="t" anchorCtr="1"/>
          <a:lstStyle/>
          <a:p>
            <a:r>
              <a:rPr lang="de-DE" sz="4000" dirty="0">
                <a:solidFill>
                  <a:schemeClr val="tx1"/>
                </a:solidFill>
                <a:latin typeface="Freestyle Script" panose="030804020302050B0404" pitchFamily="66" charset="0"/>
                <a:sym typeface="Wingdings 2" panose="05020102010507070707" pitchFamily="18" charset="2"/>
              </a:rPr>
              <a:t>Synthetische Farbstoffe</a:t>
            </a:r>
          </a:p>
          <a:p>
            <a:pPr marL="457200" indent="-457200">
              <a:buFont typeface="Wingdings 2" panose="05020102010507070707" pitchFamily="18" charset="2"/>
              <a:buChar char="R"/>
            </a:pPr>
            <a:r>
              <a:rPr lang="de-DE" sz="2800" dirty="0">
                <a:solidFill>
                  <a:schemeClr val="tx1"/>
                </a:solidFill>
                <a:latin typeface="Freestyle Script" panose="030804020302050B0404" pitchFamily="66" charset="0"/>
                <a:sym typeface="Wingdings 2" panose="05020102010507070707" pitchFamily="18" charset="2"/>
              </a:rPr>
              <a:t>E 102</a:t>
            </a:r>
          </a:p>
          <a:p>
            <a:pPr marL="457200" indent="-457200">
              <a:buFont typeface="Wingdings 2" panose="05020102010507070707" pitchFamily="18" charset="2"/>
              <a:buChar char="R"/>
            </a:pPr>
            <a:r>
              <a:rPr lang="de-DE" sz="2800" dirty="0">
                <a:solidFill>
                  <a:schemeClr val="tx1"/>
                </a:solidFill>
                <a:latin typeface="Freestyle Script" panose="030804020302050B0404" pitchFamily="66" charset="0"/>
                <a:sym typeface="Wingdings 2" panose="05020102010507070707" pitchFamily="18" charset="2"/>
              </a:rPr>
              <a:t>E 110</a:t>
            </a:r>
          </a:p>
          <a:p>
            <a:pPr marL="457200" indent="-457200">
              <a:buFont typeface="Wingdings 2" panose="05020102010507070707" pitchFamily="18" charset="2"/>
              <a:buChar char="R"/>
            </a:pPr>
            <a:r>
              <a:rPr lang="de-DE" sz="2800" dirty="0">
                <a:solidFill>
                  <a:schemeClr val="tx1"/>
                </a:solidFill>
                <a:latin typeface="Freestyle Script" panose="030804020302050B0404" pitchFamily="66" charset="0"/>
                <a:sym typeface="Wingdings 2" panose="05020102010507070707" pitchFamily="18" charset="2"/>
              </a:rPr>
              <a:t>E 122</a:t>
            </a:r>
          </a:p>
          <a:p>
            <a:pPr marL="457200" indent="-457200">
              <a:buFont typeface="Wingdings 2" panose="05020102010507070707" pitchFamily="18" charset="2"/>
              <a:buChar char="R"/>
            </a:pPr>
            <a:r>
              <a:rPr lang="de-DE" sz="2800" dirty="0">
                <a:solidFill>
                  <a:schemeClr val="tx1"/>
                </a:solidFill>
                <a:latin typeface="Freestyle Script" panose="030804020302050B0404" pitchFamily="66" charset="0"/>
                <a:sym typeface="Wingdings 2" panose="05020102010507070707" pitchFamily="18" charset="2"/>
              </a:rPr>
              <a:t>E 124</a:t>
            </a:r>
          </a:p>
          <a:p>
            <a:pPr marL="457200" indent="-457200">
              <a:buFont typeface="Wingdings 2" panose="05020102010507070707" pitchFamily="18" charset="2"/>
              <a:buChar char="R"/>
            </a:pPr>
            <a:r>
              <a:rPr lang="de-DE" sz="2800" dirty="0">
                <a:solidFill>
                  <a:schemeClr val="tx1"/>
                </a:solidFill>
                <a:latin typeface="Freestyle Script" panose="030804020302050B0404" pitchFamily="66" charset="0"/>
                <a:sym typeface="Wingdings 2" panose="05020102010507070707" pitchFamily="18" charset="2"/>
              </a:rPr>
              <a:t>E 132</a:t>
            </a:r>
          </a:p>
          <a:p>
            <a:pPr marL="457200" indent="-457200">
              <a:buFont typeface="Wingdings 2" panose="05020102010507070707" pitchFamily="18" charset="2"/>
              <a:buChar char="R"/>
            </a:pPr>
            <a:r>
              <a:rPr lang="de-DE" sz="2800" dirty="0">
                <a:solidFill>
                  <a:schemeClr val="tx1"/>
                </a:solidFill>
                <a:latin typeface="Freestyle Script" panose="030804020302050B0404" pitchFamily="66" charset="0"/>
                <a:sym typeface="Wingdings 2" panose="05020102010507070707" pitchFamily="18" charset="2"/>
              </a:rPr>
              <a:t>E 133</a:t>
            </a:r>
          </a:p>
          <a:p>
            <a:pPr marL="457200" indent="-457200">
              <a:buFont typeface="Wingdings 2" panose="05020102010507070707" pitchFamily="18" charset="2"/>
              <a:buChar char="R"/>
            </a:pPr>
            <a:r>
              <a:rPr lang="de-DE" sz="2800" dirty="0">
                <a:solidFill>
                  <a:schemeClr val="tx1"/>
                </a:solidFill>
                <a:latin typeface="Freestyle Script" panose="030804020302050B0404" pitchFamily="66" charset="0"/>
                <a:sym typeface="Wingdings 2" panose="05020102010507070707" pitchFamily="18" charset="2"/>
              </a:rPr>
              <a:t>E 151</a:t>
            </a:r>
            <a:endParaRPr lang="de-DE" sz="3600" dirty="0">
              <a:solidFill>
                <a:schemeClr val="tx1"/>
              </a:solidFill>
              <a:latin typeface="Freestyle Script" panose="030804020302050B0404" pitchFamily="66" charset="0"/>
              <a:sym typeface="Wingdings 2" panose="05020102010507070707" pitchFamily="18" charset="2"/>
            </a:endParaRPr>
          </a:p>
          <a:p>
            <a:pPr marL="457200" indent="-457200">
              <a:buFont typeface="Wingdings 2" panose="05020102010507070707" pitchFamily="18" charset="2"/>
              <a:buChar char="R"/>
            </a:pPr>
            <a:endParaRPr lang="de-DE" sz="3200" dirty="0">
              <a:solidFill>
                <a:schemeClr val="tx1"/>
              </a:solidFill>
              <a:latin typeface="Freestyle Script" panose="030804020302050B0404" pitchFamily="66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3838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E4AA7E5-4ECC-4831-A3D8-22997C07E8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390" y="6159715"/>
            <a:ext cx="4570537" cy="2880000"/>
          </a:xfrm>
          <a:prstGeom prst="rect">
            <a:avLst/>
          </a:prstGeom>
        </p:spPr>
      </p:pic>
      <p:sp>
        <p:nvSpPr>
          <p:cNvPr id="22" name="Textplatzhalter 17">
            <a:extLst>
              <a:ext uri="{FF2B5EF4-FFF2-40B4-BE49-F238E27FC236}">
                <a16:creationId xmlns:a16="http://schemas.microsoft.com/office/drawing/2014/main" id="{6456096D-C986-4A87-9E2E-6C22A97FC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4332" y="2609028"/>
            <a:ext cx="3229337" cy="1393881"/>
          </a:xfrm>
        </p:spPr>
        <p:txBody>
          <a:bodyPr>
            <a:normAutofit/>
          </a:bodyPr>
          <a:lstStyle/>
          <a:p>
            <a:pPr algn="ctr"/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E 102 (Tartrazin)</a:t>
            </a:r>
          </a:p>
        </p:txBody>
      </p:sp>
      <p:pic>
        <p:nvPicPr>
          <p:cNvPr id="8" name="Inhaltsplatzhalter 7" descr="Ein Bild, das Tasse, Tisch, sitzend, Flasche enthält.&#10;&#10;Automatisch generierte Beschreibung">
            <a:extLst>
              <a:ext uri="{FF2B5EF4-FFF2-40B4-BE49-F238E27FC236}">
                <a16:creationId xmlns:a16="http://schemas.microsoft.com/office/drawing/2014/main" id="{C862ADD6-D273-48D8-A694-35BEEFB50B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772" y="882200"/>
            <a:ext cx="2880000" cy="1916200"/>
          </a:xfrm>
          <a:prstGeom prst="rect">
            <a:avLst/>
          </a:prstGeom>
        </p:spPr>
      </p:pic>
      <p:pic>
        <p:nvPicPr>
          <p:cNvPr id="21" name="Grafik 20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60D2AE4-03D4-4BEB-8A8E-1B300664BA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007" y="1064565"/>
            <a:ext cx="2880000" cy="1592433"/>
          </a:xfrm>
          <a:prstGeom prst="rect">
            <a:avLst/>
          </a:prstGeom>
        </p:spPr>
      </p:pic>
      <p:pic>
        <p:nvPicPr>
          <p:cNvPr id="24" name="Grafik 23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32C843-6B0D-4002-AEC7-A011C9A452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10" y="3764299"/>
            <a:ext cx="4400561" cy="2185191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6015A0F4-DCCE-4AEA-B811-247F74D9E7DB}"/>
              </a:ext>
            </a:extLst>
          </p:cNvPr>
          <p:cNvCxnSpPr/>
          <p:nvPr/>
        </p:nvCxnSpPr>
        <p:spPr>
          <a:xfrm>
            <a:off x="1859682" y="6496918"/>
            <a:ext cx="0" cy="21600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11">
            <a:extLst>
              <a:ext uri="{FF2B5EF4-FFF2-40B4-BE49-F238E27FC236}">
                <a16:creationId xmlns:a16="http://schemas.microsoft.com/office/drawing/2014/main" id="{1EF0C325-C892-4EFE-A42C-BA381514D285}"/>
              </a:ext>
            </a:extLst>
          </p:cNvPr>
          <p:cNvSpPr txBox="1"/>
          <p:nvPr/>
        </p:nvSpPr>
        <p:spPr>
          <a:xfrm>
            <a:off x="1630958" y="619936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429nm</a:t>
            </a:r>
          </a:p>
        </p:txBody>
      </p:sp>
    </p:spTree>
    <p:extLst>
      <p:ext uri="{BB962C8B-B14F-4D97-AF65-F5344CB8AC3E}">
        <p14:creationId xmlns:p14="http://schemas.microsoft.com/office/powerpoint/2010/main" val="3887272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8C034C03-C4F7-4788-9A1A-8CA8B7123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2716" y="3440832"/>
            <a:ext cx="5112568" cy="648072"/>
          </a:xfrm>
        </p:spPr>
        <p:txBody>
          <a:bodyPr>
            <a:noAutofit/>
          </a:bodyPr>
          <a:lstStyle/>
          <a:p>
            <a:pPr algn="ctr"/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de-DE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110 (Gelborange S)</a:t>
            </a:r>
          </a:p>
        </p:txBody>
      </p:sp>
      <p:pic>
        <p:nvPicPr>
          <p:cNvPr id="1026" name="Picture 2" descr="co &#10;IngredientS: &#10;Ä/ dextroser e &#10;0312019 &#10;die und Aufrnergsø ">
            <a:extLst>
              <a:ext uri="{FF2B5EF4-FFF2-40B4-BE49-F238E27FC236}">
                <a16:creationId xmlns:a16="http://schemas.microsoft.com/office/drawing/2014/main" id="{36B102FD-3AE9-4826-B3C0-CE66D5687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672" y="848544"/>
            <a:ext cx="2880000" cy="216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,0 &#10;2,8 &#10;2,6 &#10;2,2 &#10;2,0 &#10;1,2 &#10;0,2 &#10;Voett 450f nrn) &#10;Blau nm) Absorption &#10;nm) &#10;Geb 570( nrn) Absorptian &#10;Qange 6Üj( nm) AkN)rptior &#10;Datensatz 1 &#10;Rot 650( nm) Abscrption ">
            <a:extLst>
              <a:ext uri="{FF2B5EF4-FFF2-40B4-BE49-F238E27FC236}">
                <a16:creationId xmlns:a16="http://schemas.microsoft.com/office/drawing/2014/main" id="{BD8B997E-ECC2-43B4-A693-39365B06E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1208584"/>
            <a:ext cx="2880000" cy="158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5E4F964-6EB7-476B-B80B-5D20C628B0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239" y="6105128"/>
            <a:ext cx="4255522" cy="28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F8A4F21-726A-4A11-AD7A-556A4E506F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760" y="4448944"/>
            <a:ext cx="4095452" cy="1486553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BBA1E7F-16AF-4BDC-B452-C9AA83191CC3}"/>
              </a:ext>
            </a:extLst>
          </p:cNvPr>
          <p:cNvCxnSpPr/>
          <p:nvPr/>
        </p:nvCxnSpPr>
        <p:spPr>
          <a:xfrm>
            <a:off x="2204864" y="6609024"/>
            <a:ext cx="0" cy="187220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B9E0C620-6E4D-4BAB-988F-E937D59EE57A}"/>
              </a:ext>
            </a:extLst>
          </p:cNvPr>
          <p:cNvSpPr txBox="1"/>
          <p:nvPr/>
        </p:nvSpPr>
        <p:spPr>
          <a:xfrm>
            <a:off x="1844824" y="63211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474nm</a:t>
            </a:r>
          </a:p>
        </p:txBody>
      </p:sp>
    </p:spTree>
    <p:extLst>
      <p:ext uri="{BB962C8B-B14F-4D97-AF65-F5344CB8AC3E}">
        <p14:creationId xmlns:p14="http://schemas.microsoft.com/office/powerpoint/2010/main" val="747498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7582CC0-FB75-4DE9-B0FA-26ED62E907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760" y="6249144"/>
            <a:ext cx="4320000" cy="2785670"/>
          </a:xfrm>
          <a:prstGeom prst="rect">
            <a:avLst/>
          </a:prstGeom>
        </p:spPr>
      </p:pic>
      <p:sp>
        <p:nvSpPr>
          <p:cNvPr id="14" name="Textplatzhalter 17">
            <a:extLst>
              <a:ext uri="{FF2B5EF4-FFF2-40B4-BE49-F238E27FC236}">
                <a16:creationId xmlns:a16="http://schemas.microsoft.com/office/drawing/2014/main" id="{D017B92B-E35F-4EC6-A394-920A2716E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9671" y="3296816"/>
            <a:ext cx="4818658" cy="504718"/>
          </a:xfrm>
        </p:spPr>
        <p:txBody>
          <a:bodyPr>
            <a:noAutofit/>
          </a:bodyPr>
          <a:lstStyle/>
          <a:p>
            <a:pPr algn="ctr"/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E 122 (Azorubin)</a:t>
            </a:r>
          </a:p>
        </p:txBody>
      </p:sp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31310F14-0ACE-41E9-8AC1-22236F00F1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008" y="992560"/>
            <a:ext cx="2880000" cy="1592436"/>
          </a:xfrm>
          <a:prstGeom prst="rect">
            <a:avLst/>
          </a:prstGeom>
        </p:spPr>
      </p:pic>
      <p:pic>
        <p:nvPicPr>
          <p:cNvPr id="6" name="Grafik 5" descr="Ein Bild, das drinnen, Tisch, Flasche, Tasse enthält.&#10;&#10;Automatisch generierte Beschreibung">
            <a:extLst>
              <a:ext uri="{FF2B5EF4-FFF2-40B4-BE49-F238E27FC236}">
                <a16:creationId xmlns:a16="http://schemas.microsoft.com/office/drawing/2014/main" id="{81CAB67B-80CC-4093-A7F9-3A247E1612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72" y="848544"/>
            <a:ext cx="2880000" cy="2160439"/>
          </a:xfrm>
          <a:prstGeom prst="rect">
            <a:avLst/>
          </a:prstGeom>
        </p:spPr>
      </p:pic>
      <p:pic>
        <p:nvPicPr>
          <p:cNvPr id="13" name="Grafik 12" descr="Ein Bild, das Zeichnung, Spiel enthält.&#10;&#10;Automatisch generierte Beschreibung">
            <a:extLst>
              <a:ext uri="{FF2B5EF4-FFF2-40B4-BE49-F238E27FC236}">
                <a16:creationId xmlns:a16="http://schemas.microsoft.com/office/drawing/2014/main" id="{BC14318E-7DCC-4007-8C8A-CCF5455973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960" y="3872880"/>
            <a:ext cx="3096344" cy="2250348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6015A0F4-DCCE-4AEA-B811-247F74D9E7DB}"/>
              </a:ext>
            </a:extLst>
          </p:cNvPr>
          <p:cNvCxnSpPr/>
          <p:nvPr/>
        </p:nvCxnSpPr>
        <p:spPr>
          <a:xfrm>
            <a:off x="2780928" y="6220569"/>
            <a:ext cx="0" cy="21600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11">
            <a:extLst>
              <a:ext uri="{FF2B5EF4-FFF2-40B4-BE49-F238E27FC236}">
                <a16:creationId xmlns:a16="http://schemas.microsoft.com/office/drawing/2014/main" id="{1EF0C325-C892-4EFE-A42C-BA381514D285}"/>
              </a:ext>
            </a:extLst>
          </p:cNvPr>
          <p:cNvSpPr txBox="1"/>
          <p:nvPr/>
        </p:nvSpPr>
        <p:spPr>
          <a:xfrm>
            <a:off x="2552204" y="59230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517nm</a:t>
            </a:r>
          </a:p>
        </p:txBody>
      </p:sp>
    </p:spTree>
    <p:extLst>
      <p:ext uri="{BB962C8B-B14F-4D97-AF65-F5344CB8AC3E}">
        <p14:creationId xmlns:p14="http://schemas.microsoft.com/office/powerpoint/2010/main" val="2908308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7">
            <a:extLst>
              <a:ext uri="{FF2B5EF4-FFF2-40B4-BE49-F238E27FC236}">
                <a16:creationId xmlns:a16="http://schemas.microsoft.com/office/drawing/2014/main" id="{D017B92B-E35F-4EC6-A394-920A2716E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639" y="3224808"/>
            <a:ext cx="5394722" cy="792750"/>
          </a:xfrm>
        </p:spPr>
        <p:txBody>
          <a:bodyPr>
            <a:noAutofit/>
          </a:bodyPr>
          <a:lstStyle/>
          <a:p>
            <a:pPr algn="ctr"/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E 124 (Cochenillerot)</a:t>
            </a:r>
          </a:p>
        </p:txBody>
      </p:sp>
      <p:pic>
        <p:nvPicPr>
          <p:cNvPr id="2050" name="Picture 2" descr="♀ e209 ">
            <a:extLst>
              <a:ext uri="{FF2B5EF4-FFF2-40B4-BE49-F238E27FC236}">
                <a16:creationId xmlns:a16="http://schemas.microsoft.com/office/drawing/2014/main" id="{160D14D0-6A13-44B4-A758-37A2C018B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50" y="775504"/>
            <a:ext cx="2880000" cy="21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3,0 &#10;2,8 &#10;2,6 &#10;2,2 &#10;2,0 &#10;1,2 &#10;0,2 &#10;Voett 450f nrn) &#10;Blau nm) Absorption &#10;nm) &#10;Geb 570( nrn) Absorptian &#10;Qange 6Üj( nm) AkN)rptior &#10;Datensatz 2 &#10;Rot 650( nm) Abscrption ">
            <a:extLst>
              <a:ext uri="{FF2B5EF4-FFF2-40B4-BE49-F238E27FC236}">
                <a16:creationId xmlns:a16="http://schemas.microsoft.com/office/drawing/2014/main" id="{238C9B31-963B-4DBC-A7CE-3F99C3742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1064568"/>
            <a:ext cx="2880000" cy="158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10CC26B-2460-4EEE-BF40-30CE19AB2F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2776" y="6249144"/>
            <a:ext cx="4320000" cy="274342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B2B42BF-49B5-4E00-ABDE-CB7FC50977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088" y="3944888"/>
            <a:ext cx="2111313" cy="2089547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6015A0F4-DCCE-4AEA-B811-247F74D9E7DB}"/>
              </a:ext>
            </a:extLst>
          </p:cNvPr>
          <p:cNvCxnSpPr>
            <a:cxnSpLocks/>
          </p:cNvCxnSpPr>
          <p:nvPr/>
        </p:nvCxnSpPr>
        <p:spPr>
          <a:xfrm>
            <a:off x="2824364" y="6537176"/>
            <a:ext cx="0" cy="184577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11">
            <a:extLst>
              <a:ext uri="{FF2B5EF4-FFF2-40B4-BE49-F238E27FC236}">
                <a16:creationId xmlns:a16="http://schemas.microsoft.com/office/drawing/2014/main" id="{1EF0C325-C892-4EFE-A42C-BA381514D285}"/>
              </a:ext>
            </a:extLst>
          </p:cNvPr>
          <p:cNvSpPr txBox="1"/>
          <p:nvPr/>
        </p:nvSpPr>
        <p:spPr>
          <a:xfrm>
            <a:off x="2564904" y="62319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508nm</a:t>
            </a:r>
          </a:p>
        </p:txBody>
      </p:sp>
    </p:spTree>
    <p:extLst>
      <p:ext uri="{BB962C8B-B14F-4D97-AF65-F5344CB8AC3E}">
        <p14:creationId xmlns:p14="http://schemas.microsoft.com/office/powerpoint/2010/main" val="583515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84834849-04F5-4A66-9CDF-4A45319E5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000" y="6249144"/>
            <a:ext cx="4320000" cy="2739835"/>
          </a:xfrm>
          <a:prstGeom prst="rect">
            <a:avLst/>
          </a:prstGeom>
        </p:spPr>
      </p:pic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1B4C6AD9-7619-440C-BE89-6A9856072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9671" y="3296816"/>
            <a:ext cx="4818658" cy="864758"/>
          </a:xfrm>
        </p:spPr>
        <p:txBody>
          <a:bodyPr>
            <a:noAutofit/>
          </a:bodyPr>
          <a:lstStyle/>
          <a:p>
            <a:pPr algn="ctr"/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E 132 (Indigocarmin)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4BF5BBC-EE1A-449E-AC15-39B724BCF3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912" y="4808984"/>
            <a:ext cx="3290625" cy="1204369"/>
          </a:xfrm>
          <a:prstGeom prst="rect">
            <a:avLst/>
          </a:prstGeom>
        </p:spPr>
      </p:pic>
      <p:pic>
        <p:nvPicPr>
          <p:cNvPr id="6146" name="Picture 2" descr="/ turquo! ">
            <a:extLst>
              <a:ext uri="{FF2B5EF4-FFF2-40B4-BE49-F238E27FC236}">
                <a16:creationId xmlns:a16="http://schemas.microsoft.com/office/drawing/2014/main" id="{13A929CE-DF20-4AEF-8198-7FD0BA967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672" y="848544"/>
            <a:ext cx="2880000" cy="216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3,0 &#10;2,8 &#10;2,6 &#10;2,2 &#10;2,0 &#10;1,2 &#10;0,2 &#10;Voett 450f nrn) &#10;Blau nm) Absorption &#10;nm) &#10;Geb 570( nrn) Absorptian &#10;Qange 6Üj( nm) AkN)rptior &#10;Datensatz 3 &#10;Rot 650( nm) Abscrption ">
            <a:extLst>
              <a:ext uri="{FF2B5EF4-FFF2-40B4-BE49-F238E27FC236}">
                <a16:creationId xmlns:a16="http://schemas.microsoft.com/office/drawing/2014/main" id="{97AC3F33-D628-4BEC-9402-3141E0C75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1008" y="1136576"/>
            <a:ext cx="2880000" cy="158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6015A0F4-DCCE-4AEA-B811-247F74D9E7DB}"/>
              </a:ext>
            </a:extLst>
          </p:cNvPr>
          <p:cNvCxnSpPr/>
          <p:nvPr/>
        </p:nvCxnSpPr>
        <p:spPr>
          <a:xfrm>
            <a:off x="3683124" y="6434435"/>
            <a:ext cx="0" cy="21600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11">
            <a:extLst>
              <a:ext uri="{FF2B5EF4-FFF2-40B4-BE49-F238E27FC236}">
                <a16:creationId xmlns:a16="http://schemas.microsoft.com/office/drawing/2014/main" id="{1EF0C325-C892-4EFE-A42C-BA381514D285}"/>
              </a:ext>
            </a:extLst>
          </p:cNvPr>
          <p:cNvSpPr txBox="1"/>
          <p:nvPr/>
        </p:nvSpPr>
        <p:spPr>
          <a:xfrm>
            <a:off x="3454400" y="613687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612nm</a:t>
            </a:r>
          </a:p>
        </p:txBody>
      </p:sp>
    </p:spTree>
    <p:extLst>
      <p:ext uri="{BB962C8B-B14F-4D97-AF65-F5344CB8AC3E}">
        <p14:creationId xmlns:p14="http://schemas.microsoft.com/office/powerpoint/2010/main" val="4117779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C560CD51-5663-4E62-873C-B6DC18352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968" y="4160912"/>
            <a:ext cx="2930649" cy="1443038"/>
          </a:xfrm>
        </p:spPr>
      </p:pic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1B4C6AD9-7619-440C-BE89-6A9856072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3647" y="3368824"/>
            <a:ext cx="5250706" cy="360702"/>
          </a:xfrm>
        </p:spPr>
        <p:txBody>
          <a:bodyPr>
            <a:noAutofit/>
          </a:bodyPr>
          <a:lstStyle/>
          <a:p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E 133 (Brillantblau FCF)</a:t>
            </a:r>
          </a:p>
        </p:txBody>
      </p:sp>
      <p:pic>
        <p:nvPicPr>
          <p:cNvPr id="14" name="Grafik 1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E1E755F7-AC93-4F1F-8930-F661FAC74B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992560"/>
            <a:ext cx="2880000" cy="1592437"/>
          </a:xfrm>
          <a:prstGeom prst="rect">
            <a:avLst/>
          </a:prstGeom>
        </p:spPr>
      </p:pic>
      <p:pic>
        <p:nvPicPr>
          <p:cNvPr id="16" name="Grafik 15" descr="Ein Bild, das drinnen, Tasse, Tisch, sitzend enthält.&#10;&#10;Automatisch generierte Beschreibung">
            <a:extLst>
              <a:ext uri="{FF2B5EF4-FFF2-40B4-BE49-F238E27FC236}">
                <a16:creationId xmlns:a16="http://schemas.microsoft.com/office/drawing/2014/main" id="{E3F1CCF3-CCEC-447C-AF66-54CC2FA59A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64" y="776536"/>
            <a:ext cx="2880000" cy="2160409"/>
          </a:xfrm>
          <a:prstGeom prst="rect">
            <a:avLst/>
          </a:prstGeom>
        </p:spPr>
      </p:pic>
      <p:pic>
        <p:nvPicPr>
          <p:cNvPr id="3" name="Grafik 2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45153CFA-5387-440E-BB41-1260C81314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000" y="5889105"/>
            <a:ext cx="4320000" cy="2790255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6015A0F4-DCCE-4AEA-B811-247F74D9E7DB}"/>
              </a:ext>
            </a:extLst>
          </p:cNvPr>
          <p:cNvCxnSpPr>
            <a:cxnSpLocks/>
          </p:cNvCxnSpPr>
          <p:nvPr/>
        </p:nvCxnSpPr>
        <p:spPr>
          <a:xfrm>
            <a:off x="3780311" y="6124416"/>
            <a:ext cx="0" cy="206894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11">
            <a:extLst>
              <a:ext uri="{FF2B5EF4-FFF2-40B4-BE49-F238E27FC236}">
                <a16:creationId xmlns:a16="http://schemas.microsoft.com/office/drawing/2014/main" id="{1EF0C325-C892-4EFE-A42C-BA381514D285}"/>
              </a:ext>
            </a:extLst>
          </p:cNvPr>
          <p:cNvSpPr txBox="1"/>
          <p:nvPr/>
        </p:nvSpPr>
        <p:spPr>
          <a:xfrm>
            <a:off x="3551587" y="582685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630nm</a:t>
            </a:r>
          </a:p>
        </p:txBody>
      </p:sp>
    </p:spTree>
    <p:extLst>
      <p:ext uri="{BB962C8B-B14F-4D97-AF65-F5344CB8AC3E}">
        <p14:creationId xmlns:p14="http://schemas.microsoft.com/office/powerpoint/2010/main" val="1576506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rganisch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CEC4137074520469F53686680FB9278" ma:contentTypeVersion="10" ma:contentTypeDescription="Ein neues Dokument erstellen." ma:contentTypeScope="" ma:versionID="c652a3bb5719f3a4f5e5c3cfc3b25f81">
  <xsd:schema xmlns:xsd="http://www.w3.org/2001/XMLSchema" xmlns:xs="http://www.w3.org/2001/XMLSchema" xmlns:p="http://schemas.microsoft.com/office/2006/metadata/properties" xmlns:ns2="f3e66097-c43c-441d-9fe2-8d8b51cd564b" xmlns:ns3="ad6a3ab0-abe7-422b-8795-85561734c8df" targetNamespace="http://schemas.microsoft.com/office/2006/metadata/properties" ma:root="true" ma:fieldsID="01ef1f8cdf25949bd8abc90454291c7e" ns2:_="" ns3:_="">
    <xsd:import namespace="f3e66097-c43c-441d-9fe2-8d8b51cd564b"/>
    <xsd:import namespace="ad6a3ab0-abe7-422b-8795-85561734c8d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66097-c43c-441d-9fe2-8d8b51cd56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a3ab0-abe7-422b-8795-85561734c8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49943E-AA50-40B6-A5D6-2D8D8F4B01CF}">
  <ds:schemaRefs>
    <ds:schemaRef ds:uri="http://schemas.microsoft.com/office/infopath/2007/PartnerControls"/>
    <ds:schemaRef ds:uri="http://www.w3.org/XML/1998/namespace"/>
    <ds:schemaRef ds:uri="http://schemas.microsoft.com/office/2006/metadata/properties"/>
    <ds:schemaRef ds:uri="f3e66097-c43c-441d-9fe2-8d8b51cd564b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d6a3ab0-abe7-422b-8795-85561734c8df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986EF9D-BC26-4C45-A295-054907C636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600FF0-7B2E-4388-9FBC-DEE6DCCA36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e66097-c43c-441d-9fe2-8d8b51cd564b"/>
    <ds:schemaRef ds:uri="ad6a3ab0-abe7-422b-8795-85561734c8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182</Words>
  <Application>Microsoft Office PowerPoint</Application>
  <PresentationFormat>A4-Papier (210 x 297 mm)</PresentationFormat>
  <Paragraphs>39</Paragraphs>
  <Slides>15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Freestyle Script</vt:lpstr>
      <vt:lpstr>Garamond</vt:lpstr>
      <vt:lpstr>Wingdings 2</vt:lpstr>
      <vt:lpstr>Organisch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Gregor</dc:creator>
  <cp:lastModifiedBy>von Borstel, Gregor</cp:lastModifiedBy>
  <cp:revision>33</cp:revision>
  <dcterms:created xsi:type="dcterms:W3CDTF">2020-04-30T21:26:15Z</dcterms:created>
  <dcterms:modified xsi:type="dcterms:W3CDTF">2025-04-11T03:46:18Z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0x0101006CEC4137074520469F53686680FB9278</vt:lpwstr>
  </property>
</Properties>
</file>