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4"/>
  </p:sldMasterIdLst>
  <p:notesMasterIdLst>
    <p:notesMasterId r:id="rId11"/>
  </p:notesMasterIdLst>
  <p:sldIdLst>
    <p:sldId id="275" r:id="rId5"/>
    <p:sldId id="277" r:id="rId6"/>
    <p:sldId id="279" r:id="rId7"/>
    <p:sldId id="280" r:id="rId8"/>
    <p:sldId id="281" r:id="rId9"/>
    <p:sldId id="278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60"/>
  </p:normalViewPr>
  <p:slideViewPr>
    <p:cSldViewPr>
      <p:cViewPr>
        <p:scale>
          <a:sx n="75" d="100"/>
          <a:sy n="75" d="100"/>
        </p:scale>
        <p:origin x="2454" y="28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56C57-B546-404C-BE87-273CF028AF28}" type="datetimeFigureOut">
              <a:rPr lang="de-DE" smtClean="0"/>
              <a:t>10.04.2025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A33F1-2EC5-4703-84A7-301C8E41B4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437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6858508" cy="9906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450" y="2617136"/>
            <a:ext cx="3981650" cy="218910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450" y="5197584"/>
            <a:ext cx="3981650" cy="1989940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49063" y="7301092"/>
            <a:ext cx="504957" cy="403578"/>
          </a:xfrm>
        </p:spPr>
        <p:txBody>
          <a:bodyPr/>
          <a:lstStyle/>
          <a:p>
            <a:fld id="{62D6E202-B606-4609-B914-27C9371A1F6D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1451" y="7301092"/>
            <a:ext cx="3048645" cy="4035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988" y="7301092"/>
            <a:ext cx="310112" cy="403578"/>
          </a:xfrm>
        </p:spPr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14869" y="5014142"/>
            <a:ext cx="383481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360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6955599"/>
            <a:ext cx="5099051" cy="818622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9695" y="1492015"/>
            <a:ext cx="5318612" cy="485516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7774221"/>
            <a:ext cx="5099051" cy="71314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922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09928"/>
            <a:ext cx="5099051" cy="4474687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175962"/>
            <a:ext cx="5099052" cy="23114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49" y="5980287"/>
            <a:ext cx="49548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737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750" y="1418635"/>
            <a:ext cx="4800188" cy="342429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0150" y="4842933"/>
            <a:ext cx="4419599" cy="941681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7" y="6273801"/>
            <a:ext cx="5099054" cy="22135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7477" y="130774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5128" y="408470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58849" y="59802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345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2" y="4779061"/>
            <a:ext cx="5099046" cy="212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6900661"/>
            <a:ext cx="5099048" cy="1242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2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062" y="1418635"/>
            <a:ext cx="4743876" cy="3240854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256784"/>
            <a:ext cx="5099048" cy="128117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542852"/>
            <a:ext cx="5099052" cy="194451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8546" y="129551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7348" y="3766718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58849" y="495300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621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418634"/>
            <a:ext cx="5099051" cy="331423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151120"/>
            <a:ext cx="5099048" cy="130759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457245"/>
            <a:ext cx="5099051" cy="2030119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52" y="4953000"/>
            <a:ext cx="495481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924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49" y="3596863"/>
            <a:ext cx="5099052" cy="4890503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50" y="3401190"/>
            <a:ext cx="49548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14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67500" y="1309929"/>
            <a:ext cx="1214198" cy="717743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51" y="1309929"/>
            <a:ext cx="3686632" cy="7177434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84134" y="1309929"/>
            <a:ext cx="0" cy="717743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62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58849" y="34034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05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49" y="2370930"/>
            <a:ext cx="4946651" cy="2632520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849" y="5394797"/>
            <a:ext cx="4946651" cy="157446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958850" y="5199122"/>
            <a:ext cx="49466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51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958849" y="34034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650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3864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30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651" y="4684713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1374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374" y="4684713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40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324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76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8" y="2005660"/>
            <a:ext cx="1902599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7" y="1418636"/>
            <a:ext cx="2891654" cy="7068728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8" y="4378205"/>
            <a:ext cx="1902599" cy="35221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958849" y="4206992"/>
            <a:ext cx="17501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541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2721091"/>
            <a:ext cx="2724152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02" y="1492014"/>
            <a:ext cx="2197097" cy="692197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4702291"/>
            <a:ext cx="2724151" cy="264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67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6864350" cy="9906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3596862"/>
            <a:ext cx="5099052" cy="4976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7503" y="8609659"/>
            <a:ext cx="861212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D6E202-B606-4609-B914-27C9371A1F6D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649" y="8609659"/>
            <a:ext cx="3828500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5068" y="8609659"/>
            <a:ext cx="296633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1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ckon.201410217" TargetMode="External"/><Relationship Id="rId2" Type="http://schemas.openxmlformats.org/officeDocument/2006/relationships/hyperlink" Target="https://doi.org/10.1002/ckon.201210186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002/ckon.2020000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FFF179-ED4F-A520-3AEB-C83405FB1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D757ED6-A3BB-8E6E-B663-856AAF083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784" y="-50248"/>
            <a:ext cx="7056784" cy="9956248"/>
          </a:xfrm>
          <a:prstGeom prst="rect">
            <a:avLst/>
          </a:prstGeom>
        </p:spPr>
      </p:pic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B86D0C81-EB96-C2E6-8E2F-86487870BB2E}"/>
              </a:ext>
            </a:extLst>
          </p:cNvPr>
          <p:cNvSpPr/>
          <p:nvPr/>
        </p:nvSpPr>
        <p:spPr>
          <a:xfrm>
            <a:off x="1628800" y="3224808"/>
            <a:ext cx="4464496" cy="22322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Ein Bild, das Im Haus, Büroausstattung, Text, Elektronisches Gerät enthält.&#10;&#10;KI-generierte Inhalte können fehlerhaft sein.">
            <a:extLst>
              <a:ext uri="{FF2B5EF4-FFF2-40B4-BE49-F238E27FC236}">
                <a16:creationId xmlns:a16="http://schemas.microsoft.com/office/drawing/2014/main" id="{0FE85D3B-904A-C7B5-F844-436C4BAF9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b="16401"/>
          <a:stretch/>
        </p:blipFill>
        <p:spPr>
          <a:xfrm>
            <a:off x="1534480" y="3224808"/>
            <a:ext cx="4653136" cy="2345148"/>
          </a:xfrm>
          <a:prstGeom prst="round2Diag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64487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6A55A-6DB7-E3CC-3C66-0A7657607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72B9CED3-46A1-1C74-5BDA-D2D935254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761" y="5669220"/>
            <a:ext cx="3436584" cy="2600008"/>
          </a:xfrm>
          <a:prstGeom prst="rect">
            <a:avLst/>
          </a:prstGeom>
        </p:spPr>
      </p:pic>
      <p:pic>
        <p:nvPicPr>
          <p:cNvPr id="6" name="Grafik 5" descr="Ein Bild, das Im Haus, Büroausstattung, Text, Elektronisches Gerät enthält.&#10;&#10;KI-generierte Inhalte können fehlerhaft sein.">
            <a:extLst>
              <a:ext uri="{FF2B5EF4-FFF2-40B4-BE49-F238E27FC236}">
                <a16:creationId xmlns:a16="http://schemas.microsoft.com/office/drawing/2014/main" id="{38B9A5FE-D1CA-CBF4-5314-3B58E0F78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55" y="776536"/>
            <a:ext cx="2880320" cy="2160240"/>
          </a:xfrm>
          <a:prstGeom prst="rect">
            <a:avLst/>
          </a:prstGeom>
        </p:spPr>
      </p:pic>
      <p:pic>
        <p:nvPicPr>
          <p:cNvPr id="4" name="Grafik 3" descr="Ein Bild, das Screenshot, Text, Software, Multimedia-Software enthält.&#10;&#10;KI-generierte Inhalte können fehlerhaft sein.">
            <a:extLst>
              <a:ext uri="{FF2B5EF4-FFF2-40B4-BE49-F238E27FC236}">
                <a16:creationId xmlns:a16="http://schemas.microsoft.com/office/drawing/2014/main" id="{AF59B1EB-1982-7969-76E8-1FA1B3200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19" y="1697171"/>
            <a:ext cx="4024826" cy="328958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00AC646-4714-93B7-338B-A1A347745812}"/>
              </a:ext>
            </a:extLst>
          </p:cNvPr>
          <p:cNvSpPr txBox="1"/>
          <p:nvPr/>
        </p:nvSpPr>
        <p:spPr>
          <a:xfrm>
            <a:off x="256820" y="4306669"/>
            <a:ext cx="6344360" cy="12926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2400" b="1" dirty="0">
                <a:effectLst/>
              </a:rPr>
              <a:t>Vorbereitung der Messung</a:t>
            </a:r>
          </a:p>
          <a:p>
            <a:pPr>
              <a:buFont typeface="+mj-lt"/>
              <a:buAutoNum type="arabicPeriod"/>
            </a:pPr>
            <a:r>
              <a:rPr lang="de-DE" dirty="0">
                <a:effectLst/>
              </a:rPr>
              <a:t> Gerät einschalten</a:t>
            </a:r>
          </a:p>
          <a:p>
            <a:pPr>
              <a:buFont typeface="+mj-lt"/>
              <a:buAutoNum type="arabicPeriod"/>
            </a:pPr>
            <a:r>
              <a:rPr lang="de-DE" dirty="0">
                <a:effectLst/>
              </a:rPr>
              <a:t> Software starten</a:t>
            </a:r>
            <a:r>
              <a:rPr lang="de-DE" dirty="0"/>
              <a:t> und Geräte verbinden</a:t>
            </a:r>
            <a:endParaRPr lang="de-DE" dirty="0">
              <a:effectLst/>
            </a:endParaRPr>
          </a:p>
          <a:p>
            <a:pPr>
              <a:buFont typeface="+mj-lt"/>
              <a:buAutoNum type="arabicPeriod"/>
            </a:pPr>
            <a:r>
              <a:rPr lang="de-DE" dirty="0"/>
              <a:t> </a:t>
            </a:r>
            <a:r>
              <a:rPr lang="de-DE" dirty="0" err="1"/>
              <a:t>Spektrumscan</a:t>
            </a:r>
            <a:r>
              <a:rPr lang="de-DE" dirty="0"/>
              <a:t> wählen und </a:t>
            </a:r>
            <a:r>
              <a:rPr lang="de-DE" dirty="0">
                <a:effectLst/>
              </a:rPr>
              <a:t>Messbereich einstellen (380 - 800 </a:t>
            </a:r>
            <a:r>
              <a:rPr lang="de-DE" dirty="0" err="1">
                <a:effectLst/>
              </a:rPr>
              <a:t>nm</a:t>
            </a:r>
            <a:r>
              <a:rPr lang="de-DE" dirty="0">
                <a:effectLst/>
              </a:rPr>
              <a:t>)</a:t>
            </a:r>
          </a:p>
        </p:txBody>
      </p:sp>
      <p:sp>
        <p:nvSpPr>
          <p:cNvPr id="9" name="Rechteck: gefaltete Ecke 8">
            <a:extLst>
              <a:ext uri="{FF2B5EF4-FFF2-40B4-BE49-F238E27FC236}">
                <a16:creationId xmlns:a16="http://schemas.microsoft.com/office/drawing/2014/main" id="{870CE844-87BF-7BA8-4245-5439A6136680}"/>
              </a:ext>
            </a:extLst>
          </p:cNvPr>
          <p:cNvSpPr/>
          <p:nvPr/>
        </p:nvSpPr>
        <p:spPr>
          <a:xfrm rot="392794">
            <a:off x="193483" y="6112517"/>
            <a:ext cx="3600000" cy="3600000"/>
          </a:xfrm>
          <a:prstGeom prst="foldedCorner">
            <a:avLst>
              <a:gd name="adj" fmla="val 21075"/>
            </a:avLst>
          </a:prstGeom>
          <a:solidFill>
            <a:srgbClr val="FFFF6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72000" rIns="72000" bIns="72000" numCol="1" rtlCol="0" anchor="t" anchorCtr="1"/>
          <a:lstStyle/>
          <a:p>
            <a:r>
              <a:rPr lang="de-DE" sz="3200" dirty="0">
                <a:solidFill>
                  <a:schemeClr val="tx1"/>
                </a:solidFill>
                <a:latin typeface="Freestyle Script" panose="030804020302050B0404" pitchFamily="66" charset="0"/>
                <a:sym typeface="Wingdings" panose="05000000000000000000" pitchFamily="2" charset="2"/>
              </a:rPr>
              <a:t>Energiespartipp</a:t>
            </a:r>
          </a:p>
          <a:p>
            <a:pPr marL="0" algn="l" rtl="0" eaLnBrk="1" latinLnBrk="0" hangingPunct="1">
              <a:buNone/>
            </a:pPr>
            <a:r>
              <a:rPr lang="de-DE" sz="1800" kern="1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Für Messungen im sichtbaren Bereich (&gt;380 </a:t>
            </a:r>
            <a:r>
              <a:rPr lang="de-DE" sz="1800" kern="1200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nm</a:t>
            </a:r>
            <a:r>
              <a:rPr lang="de-DE" sz="1800" kern="1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) kann die UV-Lampe (</a:t>
            </a:r>
            <a:r>
              <a:rPr lang="de-DE" sz="1800" kern="1200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Deuteriumlampe</a:t>
            </a:r>
            <a:r>
              <a:rPr lang="de-DE" sz="1800" kern="1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) ausgeschaltet werden. Dies verlängert die Lebensdauer der Lampe.</a:t>
            </a:r>
          </a:p>
          <a:p>
            <a:pPr marL="0" algn="l" rtl="0" eaLnBrk="1" latinLnBrk="0" hangingPunct="1">
              <a:buNone/>
            </a:pPr>
            <a:endParaRPr lang="de-DE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0" algn="l" rtl="0" eaLnBrk="1" latinLnBrk="0" hangingPunct="1">
              <a:buNone/>
            </a:pPr>
            <a:r>
              <a:rPr lang="de-DE" sz="1800" kern="1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In der Software: "Setup" → "</a:t>
            </a:r>
            <a:r>
              <a:rPr lang="de-DE" sz="1800" kern="1200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Lamp</a:t>
            </a:r>
            <a:r>
              <a:rPr lang="de-DE" sz="1800" kern="1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 Control" → Deuterium-Lampe deaktivieren</a:t>
            </a:r>
            <a:endParaRPr lang="de-DE" sz="3200" dirty="0">
              <a:effectLst/>
            </a:endParaRPr>
          </a:p>
          <a:p>
            <a:endParaRPr lang="de-DE" sz="3200" dirty="0">
              <a:solidFill>
                <a:schemeClr val="tx1"/>
              </a:solidFill>
              <a:latin typeface="Freestyle Script" panose="030804020302050B0404" pitchFamily="66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12002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D9147-50FF-B67C-92C2-EDF7EDC08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AC0EDA9C-BC27-830D-C8C4-F441C1B603F9}"/>
              </a:ext>
            </a:extLst>
          </p:cNvPr>
          <p:cNvSpPr txBox="1"/>
          <p:nvPr/>
        </p:nvSpPr>
        <p:spPr>
          <a:xfrm>
            <a:off x="256820" y="3752672"/>
            <a:ext cx="6344360" cy="240065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2400" b="1" dirty="0"/>
              <a:t>Durchführung der Grundlinien-Korrektur</a:t>
            </a:r>
          </a:p>
          <a:p>
            <a:pPr marL="285750" indent="-285750">
              <a:buFont typeface="+mj-lt"/>
              <a:buAutoNum type="arabicPeriod"/>
            </a:pPr>
            <a:r>
              <a:rPr lang="de-DE" dirty="0"/>
              <a:t>Einmal-Kunststoffküvette mit dem reinen Lösungsmittel (hier Ethanol oder destilliertes Wasser) mindestens zu 2/3 befüllen.</a:t>
            </a:r>
          </a:p>
          <a:p>
            <a:pPr marL="285750" indent="-285750">
              <a:buFont typeface="+mj-lt"/>
              <a:buAutoNum type="arabicPeriod"/>
            </a:pPr>
            <a:r>
              <a:rPr lang="de-DE" dirty="0"/>
              <a:t>Küvette in die vordere Kammer stecken. </a:t>
            </a:r>
          </a:p>
          <a:p>
            <a:pPr marL="285750" indent="-285750">
              <a:buFont typeface="+mj-lt"/>
              <a:buAutoNum type="arabicPeriod"/>
            </a:pPr>
            <a:r>
              <a:rPr lang="de-DE" dirty="0"/>
              <a:t>In der Software: „Baseline </a:t>
            </a:r>
            <a:r>
              <a:rPr lang="de-DE" dirty="0" err="1"/>
              <a:t>Correction</a:t>
            </a:r>
            <a:r>
              <a:rPr lang="de-DE" dirty="0"/>
              <a:t> (</a:t>
            </a:r>
            <a:r>
              <a:rPr lang="de-DE" dirty="0" err="1"/>
              <a:t>button</a:t>
            </a:r>
            <a:r>
              <a:rPr lang="de-DE" dirty="0"/>
              <a:t>: z)“ wählen.</a:t>
            </a:r>
          </a:p>
          <a:p>
            <a:pPr marL="285750" indent="-285750">
              <a:buFont typeface="+mj-lt"/>
              <a:buAutoNum type="arabicPeriod"/>
            </a:pPr>
            <a:r>
              <a:rPr lang="de-DE" dirty="0"/>
              <a:t>Messbereich: 380-800 </a:t>
            </a:r>
            <a:r>
              <a:rPr lang="de-DE" dirty="0" err="1"/>
              <a:t>nm</a:t>
            </a:r>
            <a:r>
              <a:rPr lang="de-DE" dirty="0"/>
              <a:t> für sichtbares Licht einstellen.</a:t>
            </a:r>
          </a:p>
          <a:p>
            <a:pPr marL="285750" indent="-285750">
              <a:buFont typeface="+mj-lt"/>
              <a:buAutoNum type="arabicPeriod"/>
            </a:pPr>
            <a:r>
              <a:rPr lang="de-DE" dirty="0"/>
              <a:t>"Scan" drücken und warten, bis die Grundlinien-Korrektur abgeschlossen ist.</a:t>
            </a:r>
          </a:p>
        </p:txBody>
      </p:sp>
      <p:sp>
        <p:nvSpPr>
          <p:cNvPr id="9" name="Rechteck: gefaltete Ecke 8">
            <a:extLst>
              <a:ext uri="{FF2B5EF4-FFF2-40B4-BE49-F238E27FC236}">
                <a16:creationId xmlns:a16="http://schemas.microsoft.com/office/drawing/2014/main" id="{8F414306-6848-132B-D46F-37B5C0FDB218}"/>
              </a:ext>
            </a:extLst>
          </p:cNvPr>
          <p:cNvSpPr/>
          <p:nvPr/>
        </p:nvSpPr>
        <p:spPr>
          <a:xfrm rot="392794">
            <a:off x="3052795" y="6203157"/>
            <a:ext cx="3600000" cy="3600000"/>
          </a:xfrm>
          <a:prstGeom prst="foldedCorner">
            <a:avLst>
              <a:gd name="adj" fmla="val 21075"/>
            </a:avLst>
          </a:prstGeom>
          <a:solidFill>
            <a:srgbClr val="FFFF6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72000" rIns="72000" bIns="72000" numCol="1" rtlCol="0" anchor="t" anchorCtr="1"/>
          <a:lstStyle/>
          <a:p>
            <a:r>
              <a:rPr lang="de-DE" sz="3200" dirty="0">
                <a:solidFill>
                  <a:schemeClr val="tx1"/>
                </a:solidFill>
                <a:latin typeface="Freestyle Script" panose="030804020302050B0404" pitchFamily="66" charset="0"/>
              </a:rPr>
              <a:t>Korrekte Handhabung und Positionierung der Küvette:</a:t>
            </a:r>
          </a:p>
          <a:p>
            <a:endParaRPr lang="de-DE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Garamond" panose="02020404030301010803" pitchFamily="18" charset="0"/>
              </a:rPr>
              <a:t>Küvette mit sauberen Fingern oder Papiertuch nur an den matten Seiten anfassen</a:t>
            </a:r>
            <a:endParaRPr lang="de-DE" dirty="0">
              <a:solidFill>
                <a:srgbClr val="000000"/>
              </a:solidFill>
              <a:latin typeface="Garamond" panose="02020404030301010803" pitchFamily="18" charset="0"/>
              <a:sym typeface="Wingdings" panose="05000000000000000000" pitchFamily="2" charset="2"/>
            </a:endParaRPr>
          </a:p>
          <a:p>
            <a:endParaRPr lang="de-DE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Garamond" panose="02020404030301010803" pitchFamily="18" charset="0"/>
              </a:rPr>
              <a:t>Die klaren Seiten müssen in Richtung Lichtstrahl zeigen (links/rechts)</a:t>
            </a:r>
          </a:p>
        </p:txBody>
      </p:sp>
      <p:pic>
        <p:nvPicPr>
          <p:cNvPr id="3" name="Grafik 2" descr="Ein Bild, das Text, Büroausstattung, Im Haus, Elektronik enthält.&#10;&#10;KI-generierte Inhalte können fehlerhaft sein.">
            <a:extLst>
              <a:ext uri="{FF2B5EF4-FFF2-40B4-BE49-F238E27FC236}">
                <a16:creationId xmlns:a16="http://schemas.microsoft.com/office/drawing/2014/main" id="{06270D8D-2AB8-CB0C-0D02-C2A5DE216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8"/>
          <a:stretch/>
        </p:blipFill>
        <p:spPr>
          <a:xfrm>
            <a:off x="476672" y="920552"/>
            <a:ext cx="2036562" cy="2448272"/>
          </a:xfrm>
          <a:prstGeom prst="rect">
            <a:avLst/>
          </a:prstGeom>
        </p:spPr>
      </p:pic>
      <p:pic>
        <p:nvPicPr>
          <p:cNvPr id="11" name="Grafik 10" descr="Ein Bild, das Text, Screenshot, Software, Multimedia-Software enthält.&#10;&#10;KI-generierte Inhalte können fehlerhaft sein.">
            <a:extLst>
              <a:ext uri="{FF2B5EF4-FFF2-40B4-BE49-F238E27FC236}">
                <a16:creationId xmlns:a16="http://schemas.microsoft.com/office/drawing/2014/main" id="{882B7B4F-8B5A-8C36-AA6D-0D81DCE2D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00" b="35368"/>
          <a:stretch/>
        </p:blipFill>
        <p:spPr>
          <a:xfrm>
            <a:off x="2636912" y="1136576"/>
            <a:ext cx="3600400" cy="2110639"/>
          </a:xfrm>
          <a:prstGeom prst="rect">
            <a:avLst/>
          </a:prstGeo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3E15089D-E98D-50F5-C578-C8AAAB884826}"/>
              </a:ext>
            </a:extLst>
          </p:cNvPr>
          <p:cNvCxnSpPr>
            <a:cxnSpLocks/>
          </p:cNvCxnSpPr>
          <p:nvPr/>
        </p:nvCxnSpPr>
        <p:spPr>
          <a:xfrm flipH="1">
            <a:off x="1268760" y="2072680"/>
            <a:ext cx="576064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90F0A21-088A-DA2B-6E89-D4F5A8E3E1C3}"/>
              </a:ext>
            </a:extLst>
          </p:cNvPr>
          <p:cNvCxnSpPr>
            <a:cxnSpLocks/>
          </p:cNvCxnSpPr>
          <p:nvPr/>
        </p:nvCxnSpPr>
        <p:spPr>
          <a:xfrm flipH="1" flipV="1">
            <a:off x="4077072" y="1516439"/>
            <a:ext cx="493887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932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96F00-E1CE-E0D3-A4CA-EC668E747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93DF7B5A-A7F2-874F-9453-4E2D926034A5}"/>
              </a:ext>
            </a:extLst>
          </p:cNvPr>
          <p:cNvSpPr txBox="1"/>
          <p:nvPr/>
        </p:nvSpPr>
        <p:spPr>
          <a:xfrm>
            <a:off x="256820" y="4029671"/>
            <a:ext cx="6344360" cy="18466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b="1" dirty="0"/>
              <a:t>Probenvorbereitung</a:t>
            </a:r>
            <a:r>
              <a:rPr lang="de-DE" sz="2400" b="1" dirty="0"/>
              <a:t> und Messung</a:t>
            </a:r>
          </a:p>
          <a:p>
            <a:pPr marL="285750" indent="-285750">
              <a:buFont typeface="+mj-lt"/>
              <a:buAutoNum type="arabicPeriod"/>
            </a:pPr>
            <a:r>
              <a:rPr lang="de-DE" dirty="0"/>
              <a:t>Verdünnte Lösung in der Probenküvette ansetzen und diese in das Fotometer einsetzen.</a:t>
            </a:r>
          </a:p>
          <a:p>
            <a:pPr marL="285750" indent="-285750">
              <a:buFont typeface="+mj-lt"/>
              <a:buAutoNum type="arabicPeriod"/>
            </a:pPr>
            <a:r>
              <a:rPr lang="de-DE" altLang="de-DE" dirty="0"/>
              <a:t>In der Software "Scan" wählen (</a:t>
            </a:r>
            <a:r>
              <a:rPr lang="de-DE" altLang="de-DE" dirty="0" err="1"/>
              <a:t>playbutton</a:t>
            </a:r>
            <a:r>
              <a:rPr lang="de-DE" altLang="de-DE" dirty="0"/>
              <a:t> neben z).</a:t>
            </a:r>
          </a:p>
          <a:p>
            <a:pPr marL="285750" indent="-285750">
              <a:buFont typeface="+mj-lt"/>
              <a:buAutoNum type="arabicPeriod"/>
            </a:pPr>
            <a:r>
              <a:rPr lang="de-DE" altLang="de-DE" dirty="0"/>
              <a:t>Ggf. Parameter einstellen, starten und warten, bis die Messung abgeschlossen ist </a:t>
            </a:r>
          </a:p>
        </p:txBody>
      </p:sp>
      <p:sp>
        <p:nvSpPr>
          <p:cNvPr id="9" name="Rechteck: gefaltete Ecke 8">
            <a:extLst>
              <a:ext uri="{FF2B5EF4-FFF2-40B4-BE49-F238E27FC236}">
                <a16:creationId xmlns:a16="http://schemas.microsoft.com/office/drawing/2014/main" id="{5DDFACDF-B211-5A2A-0081-5EF64483209F}"/>
              </a:ext>
            </a:extLst>
          </p:cNvPr>
          <p:cNvSpPr/>
          <p:nvPr/>
        </p:nvSpPr>
        <p:spPr>
          <a:xfrm rot="392794">
            <a:off x="2542362" y="5866562"/>
            <a:ext cx="3600000" cy="3600000"/>
          </a:xfrm>
          <a:prstGeom prst="foldedCorner">
            <a:avLst>
              <a:gd name="adj" fmla="val 21075"/>
            </a:avLst>
          </a:prstGeom>
          <a:solidFill>
            <a:srgbClr val="FFFF6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72000" rIns="72000" bIns="72000" numCol="1" rtlCol="0" anchor="t" anchorCtr="1"/>
          <a:lstStyle/>
          <a:p>
            <a:r>
              <a:rPr lang="de-DE" altLang="de-DE" sz="3200" dirty="0">
                <a:solidFill>
                  <a:schemeClr val="tx1"/>
                </a:solidFill>
                <a:latin typeface="Freestyle Script" panose="030804020302050B0404" pitchFamily="66" charset="0"/>
              </a:rPr>
              <a:t>Konzentration beachten!</a:t>
            </a:r>
            <a:endParaRPr lang="de-DE" sz="3200" dirty="0">
              <a:solidFill>
                <a:schemeClr val="tx1"/>
              </a:solidFill>
              <a:latin typeface="Freestyle Script" panose="030804020302050B0404" pitchFamily="6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000000"/>
                </a:solidFill>
                <a:latin typeface="Garamond" panose="02020404030301010803" pitchFamily="18" charset="0"/>
              </a:rPr>
              <a:t>Optimale Absorbanz liegt zwischen 0,1 und 1,0!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rgbClr val="000000"/>
                </a:solidFill>
                <a:latin typeface="Garamond" panose="02020404030301010803" pitchFamily="18" charset="0"/>
              </a:rPr>
              <a:t>Bei zu hoher Absorbanz (&gt;1,0): Probe verdünnen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rgbClr val="000000"/>
                </a:solidFill>
                <a:latin typeface="Garamond" panose="02020404030301010803" pitchFamily="18" charset="0"/>
              </a:rPr>
              <a:t>Bei zu niedriger Absorbanz (&lt;0,1): Probe konzentrieren</a:t>
            </a:r>
            <a:endParaRPr lang="de-DE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2" descr="co &#10;IngredientS: &#10;Ä/ dextroser e &#10;0312019 &#10;die und Aufrnergsø ">
            <a:extLst>
              <a:ext uri="{FF2B5EF4-FFF2-40B4-BE49-F238E27FC236}">
                <a16:creationId xmlns:a16="http://schemas.microsoft.com/office/drawing/2014/main" id="{898C2B97-31AB-4E1E-1100-340A655F7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9228" y="1007255"/>
            <a:ext cx="3839543" cy="288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232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2E6A4-FE91-1460-1C3A-1810E37DF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EE993F6E-AB61-780D-9396-0C87057005E4}"/>
              </a:ext>
            </a:extLst>
          </p:cNvPr>
          <p:cNvSpPr txBox="1"/>
          <p:nvPr/>
        </p:nvSpPr>
        <p:spPr>
          <a:xfrm>
            <a:off x="256820" y="4445169"/>
            <a:ext cx="634436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2400" b="1" dirty="0"/>
              <a:t>Ergebnisse auswerten</a:t>
            </a:r>
          </a:p>
          <a:p>
            <a:pPr>
              <a:buFont typeface="+mj-lt"/>
              <a:buAutoNum type="arabicPeriod"/>
            </a:pPr>
            <a:r>
              <a:rPr lang="de-DE" dirty="0"/>
              <a:t> Die Software zeigt das Absorptionsspektrum automatisch an.</a:t>
            </a:r>
          </a:p>
          <a:p>
            <a:pPr>
              <a:buFont typeface="+mj-lt"/>
              <a:buAutoNum type="arabicPeriod"/>
            </a:pPr>
            <a:r>
              <a:rPr lang="de-DE" dirty="0"/>
              <a:t> Spitzenwerte (Peaks) können mit der Software identifiziert werden.</a:t>
            </a:r>
          </a:p>
        </p:txBody>
      </p:sp>
      <p:sp>
        <p:nvSpPr>
          <p:cNvPr id="9" name="Rechteck: gefaltete Ecke 8">
            <a:extLst>
              <a:ext uri="{FF2B5EF4-FFF2-40B4-BE49-F238E27FC236}">
                <a16:creationId xmlns:a16="http://schemas.microsoft.com/office/drawing/2014/main" id="{E610AC2C-CC68-16FA-CDA3-5E0D4168DE95}"/>
              </a:ext>
            </a:extLst>
          </p:cNvPr>
          <p:cNvSpPr/>
          <p:nvPr/>
        </p:nvSpPr>
        <p:spPr>
          <a:xfrm rot="21394512">
            <a:off x="1629001" y="5771520"/>
            <a:ext cx="3600000" cy="3600000"/>
          </a:xfrm>
          <a:prstGeom prst="foldedCorner">
            <a:avLst>
              <a:gd name="adj" fmla="val 21075"/>
            </a:avLst>
          </a:prstGeom>
          <a:solidFill>
            <a:srgbClr val="FFFF6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72000" rIns="72000" bIns="72000" numCol="1" rtlCol="0" anchor="t" anchorCtr="1"/>
          <a:lstStyle/>
          <a:p>
            <a:r>
              <a:rPr lang="de-DE" altLang="de-DE" sz="3200" dirty="0">
                <a:solidFill>
                  <a:schemeClr val="tx1"/>
                </a:solidFill>
                <a:latin typeface="Freestyle Script" panose="030804020302050B0404" pitchFamily="66" charset="0"/>
              </a:rPr>
              <a:t>Daten speichern!</a:t>
            </a:r>
            <a:endParaRPr lang="de-DE" sz="3200" dirty="0">
              <a:solidFill>
                <a:schemeClr val="tx1"/>
              </a:solidFill>
              <a:latin typeface="Freestyle Script" panose="030804020302050B0404" pitchFamily="6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  <a:latin typeface="Garamond" panose="02020404030301010803" pitchFamily="18" charset="0"/>
              </a:rPr>
              <a:t>Daten können für die weitere Auswertung auch exportiert werden: </a:t>
            </a:r>
          </a:p>
          <a:p>
            <a:pPr marL="0"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  <a:latin typeface="Garamond" panose="02020404030301010803" pitchFamily="18" charset="0"/>
              </a:rPr>
              <a:t>"Save" → ".</a:t>
            </a:r>
            <a:r>
              <a:rPr lang="de-DE" dirty="0" err="1">
                <a:solidFill>
                  <a:srgbClr val="000000"/>
                </a:solidFill>
                <a:latin typeface="Garamond" panose="02020404030301010803" pitchFamily="18" charset="0"/>
              </a:rPr>
              <a:t>csv</a:t>
            </a:r>
            <a:r>
              <a:rPr lang="de-DE" dirty="0">
                <a:solidFill>
                  <a:srgbClr val="000000"/>
                </a:solidFill>
                <a:latin typeface="Garamond" panose="02020404030301010803" pitchFamily="18" charset="0"/>
              </a:rPr>
              <a:t>" Format wählen</a:t>
            </a:r>
          </a:p>
        </p:txBody>
      </p:sp>
      <p:pic>
        <p:nvPicPr>
          <p:cNvPr id="12" name="Grafik 11" descr="Ein Bild, das Screenshot, Reihe, Diagramm enthält.&#10;&#10;KI-generierte Inhalte können fehlerhaft sein.">
            <a:extLst>
              <a:ext uri="{FF2B5EF4-FFF2-40B4-BE49-F238E27FC236}">
                <a16:creationId xmlns:a16="http://schemas.microsoft.com/office/drawing/2014/main" id="{42515E18-8C4D-D8F1-D2CB-A0DA92FB4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4" y="1179850"/>
            <a:ext cx="5328592" cy="305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37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30BDE-F017-9D6B-E869-8815693D0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gefaltete Ecke 2">
            <a:extLst>
              <a:ext uri="{FF2B5EF4-FFF2-40B4-BE49-F238E27FC236}">
                <a16:creationId xmlns:a16="http://schemas.microsoft.com/office/drawing/2014/main" id="{7E3294BB-FD23-28B6-61A6-89436BC1E05A}"/>
              </a:ext>
            </a:extLst>
          </p:cNvPr>
          <p:cNvSpPr/>
          <p:nvPr/>
        </p:nvSpPr>
        <p:spPr>
          <a:xfrm rot="317991">
            <a:off x="2795479" y="5399599"/>
            <a:ext cx="3600000" cy="3600000"/>
          </a:xfrm>
          <a:prstGeom prst="foldedCorner">
            <a:avLst>
              <a:gd name="adj" fmla="val 1508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72000" rIns="72000" bIns="72000" numCol="1" rtlCol="0" anchor="t" anchorCtr="1"/>
          <a:lstStyle/>
          <a:p>
            <a:r>
              <a:rPr lang="de-DE" sz="3200" dirty="0">
                <a:solidFill>
                  <a:schemeClr val="tx1"/>
                </a:solidFill>
                <a:latin typeface="Freestyle Script" panose="030804020302050B0404" pitchFamily="66" charset="0"/>
                <a:sym typeface="Wingdings" panose="05000000000000000000" pitchFamily="2" charset="2"/>
              </a:rPr>
              <a:t>Literaturtipps:</a:t>
            </a:r>
          </a:p>
          <a:p>
            <a:pPr marL="285750" indent="-285750" algn="l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1"/>
                </a:solidFill>
                <a:latin typeface="+mj-lt"/>
              </a:rPr>
              <a:t>Ehli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, C. (2012), Es werde Licht …︁. CHEMKON, 19 189-190. </a:t>
            </a:r>
            <a:r>
              <a:rPr lang="de-DE" sz="1400" dirty="0">
                <a:solidFill>
                  <a:schemeClr val="tx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https://doi.org/10.1002/ckon.201210186</a:t>
            </a:r>
            <a:endParaRPr lang="de-DE" sz="1400" dirty="0">
              <a:solidFill>
                <a:schemeClr val="tx1"/>
              </a:solidFill>
              <a:latin typeface="+mj-lt"/>
            </a:endParaRPr>
          </a:p>
          <a:p>
            <a:pPr marL="285750" indent="-285750" algn="l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1"/>
                </a:solidFill>
                <a:latin typeface="+mj-lt"/>
              </a:rPr>
              <a:t>Ehli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, C. (2014), Jetzt wird es bunt …. CHEMKON, 21: 28-30. </a:t>
            </a:r>
            <a:r>
              <a:rPr lang="de-DE" sz="1400" dirty="0">
                <a:solidFill>
                  <a:schemeClr val="tx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https://doi.org/10.1002/ckon.201410217</a:t>
            </a:r>
            <a:endParaRPr lang="de-DE" sz="1400" dirty="0">
              <a:solidFill>
                <a:schemeClr val="tx1"/>
              </a:solidFill>
              <a:latin typeface="+mj-lt"/>
            </a:endParaRPr>
          </a:p>
          <a:p>
            <a:pPr marL="285750" indent="-285750" algn="l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1"/>
                </a:solidFill>
                <a:latin typeface="+mj-lt"/>
              </a:rPr>
              <a:t>Ehli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, C. (2020)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Happy Photometry, CHEMKON 27 (6), 282-286. </a:t>
            </a:r>
            <a:r>
              <a:rPr lang="en-US" sz="1400" dirty="0">
                <a:solidFill>
                  <a:schemeClr val="tx1"/>
                </a:solidFill>
                <a:latin typeface="+mj-lt"/>
                <a:hlinkClick r:id="rId4" tooltip="DOI UR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https://doi.org/10.1002/ckon.202000011</a:t>
            </a:r>
            <a:endParaRPr lang="de-DE" sz="1600" dirty="0">
              <a:solidFill>
                <a:schemeClr val="tx1"/>
              </a:solidFill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4" name="Rechteck: gefaltete Ecke 3">
            <a:extLst>
              <a:ext uri="{FF2B5EF4-FFF2-40B4-BE49-F238E27FC236}">
                <a16:creationId xmlns:a16="http://schemas.microsoft.com/office/drawing/2014/main" id="{524CA69A-6831-9240-F3D9-2C6FAD3AFB6F}"/>
              </a:ext>
            </a:extLst>
          </p:cNvPr>
          <p:cNvSpPr/>
          <p:nvPr/>
        </p:nvSpPr>
        <p:spPr>
          <a:xfrm rot="21394512">
            <a:off x="836911" y="1248686"/>
            <a:ext cx="3600000" cy="3600000"/>
          </a:xfrm>
          <a:prstGeom prst="foldedCorner">
            <a:avLst>
              <a:gd name="adj" fmla="val 12148"/>
            </a:avLst>
          </a:prstGeom>
          <a:solidFill>
            <a:srgbClr val="FFFF6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72000" rIns="72000" bIns="72000" numCol="1" rtlCol="0" anchor="t" anchorCtr="1"/>
          <a:lstStyle/>
          <a:p>
            <a:pPr>
              <a:buNone/>
            </a:pPr>
            <a:r>
              <a:rPr lang="de-DE" sz="3200" dirty="0">
                <a:solidFill>
                  <a:schemeClr val="tx1"/>
                </a:solidFill>
                <a:latin typeface="Freestyle Script" panose="030804020302050B0404" pitchFamily="66" charset="0"/>
              </a:rPr>
              <a:t>Häufige Fehlerquellen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Garamond" panose="02020404030301010803" pitchFamily="18" charset="0"/>
              </a:rPr>
              <a:t>Fingerabdrücke auf den durchsichtigen Seiten der Küvette vermeiden.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Garamond" panose="02020404030301010803" pitchFamily="18" charset="0"/>
              </a:rPr>
              <a:t>Luftblasen in der Küvette können das Messergebnis verfälschen.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Garamond" panose="02020404030301010803" pitchFamily="18" charset="0"/>
              </a:rPr>
              <a:t>Falsche Ausrichtung der Küvette führt zu ungenauen Messungen.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Garamond" panose="02020404030301010803" pitchFamily="18" charset="0"/>
              </a:rPr>
              <a:t>Zu hohe oder zu niedrige Konzentration der Probelösung </a:t>
            </a:r>
          </a:p>
          <a:p>
            <a:pPr marL="0"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92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EC4137074520469F53686680FB9278" ma:contentTypeVersion="10" ma:contentTypeDescription="Ein neues Dokument erstellen." ma:contentTypeScope="" ma:versionID="c652a3bb5719f3a4f5e5c3cfc3b25f81">
  <xsd:schema xmlns:xsd="http://www.w3.org/2001/XMLSchema" xmlns:xs="http://www.w3.org/2001/XMLSchema" xmlns:p="http://schemas.microsoft.com/office/2006/metadata/properties" xmlns:ns2="f3e66097-c43c-441d-9fe2-8d8b51cd564b" xmlns:ns3="ad6a3ab0-abe7-422b-8795-85561734c8df" targetNamespace="http://schemas.microsoft.com/office/2006/metadata/properties" ma:root="true" ma:fieldsID="01ef1f8cdf25949bd8abc90454291c7e" ns2:_="" ns3:_="">
    <xsd:import namespace="f3e66097-c43c-441d-9fe2-8d8b51cd564b"/>
    <xsd:import namespace="ad6a3ab0-abe7-422b-8795-85561734c8d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66097-c43c-441d-9fe2-8d8b51cd56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a3ab0-abe7-422b-8795-85561734c8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600FF0-7B2E-4388-9FBC-DEE6DCCA36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e66097-c43c-441d-9fe2-8d8b51cd564b"/>
    <ds:schemaRef ds:uri="ad6a3ab0-abe7-422b-8795-85561734c8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86EF9D-BC26-4C45-A295-054907C636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49943E-AA50-40B6-A5D6-2D8D8F4B01CF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f3e66097-c43c-441d-9fe2-8d8b51cd564b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d6a3ab0-abe7-422b-8795-85561734c8df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401</Words>
  <Application>Microsoft Office PowerPoint</Application>
  <PresentationFormat>A4-Papier (210 x 297 mm)</PresentationFormat>
  <Paragraphs>43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Aptos</vt:lpstr>
      <vt:lpstr>Arial</vt:lpstr>
      <vt:lpstr>Freestyle Script</vt:lpstr>
      <vt:lpstr>Garamond</vt:lpstr>
      <vt:lpstr>Organisch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Gregor</dc:creator>
  <cp:lastModifiedBy>von Borstel, Gregor</cp:lastModifiedBy>
  <cp:revision>38</cp:revision>
  <dcterms:created xsi:type="dcterms:W3CDTF">2020-04-30T21:26:15Z</dcterms:created>
  <dcterms:modified xsi:type="dcterms:W3CDTF">2025-04-10T17:50:20Z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0x0101006CEC4137074520469F53686680FB9278</vt:lpwstr>
  </property>
</Properties>
</file>